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5" r:id="rId3"/>
    <p:sldId id="258" r:id="rId4"/>
    <p:sldId id="281" r:id="rId5"/>
    <p:sldId id="282" r:id="rId6"/>
    <p:sldId id="283" r:id="rId7"/>
    <p:sldId id="259" r:id="rId8"/>
    <p:sldId id="279" r:id="rId9"/>
    <p:sldId id="284" r:id="rId10"/>
    <p:sldId id="260" r:id="rId11"/>
    <p:sldId id="285" r:id="rId12"/>
    <p:sldId id="286" r:id="rId13"/>
    <p:sldId id="287" r:id="rId14"/>
    <p:sldId id="288" r:id="rId15"/>
    <p:sldId id="261" r:id="rId16"/>
    <p:sldId id="268" r:id="rId17"/>
    <p:sldId id="262" r:id="rId18"/>
    <p:sldId id="269" r:id="rId19"/>
    <p:sldId id="270" r:id="rId20"/>
    <p:sldId id="271" r:id="rId21"/>
    <p:sldId id="272" r:id="rId22"/>
    <p:sldId id="289" r:id="rId23"/>
    <p:sldId id="265" r:id="rId24"/>
    <p:sldId id="273" r:id="rId25"/>
    <p:sldId id="274" r:id="rId26"/>
    <p:sldId id="323" r:id="rId27"/>
    <p:sldId id="290" r:id="rId28"/>
    <p:sldId id="291" r:id="rId29"/>
    <p:sldId id="292" r:id="rId30"/>
    <p:sldId id="320" r:id="rId31"/>
    <p:sldId id="321" r:id="rId32"/>
    <p:sldId id="322" r:id="rId33"/>
    <p:sldId id="324" r:id="rId34"/>
    <p:sldId id="314" r:id="rId35"/>
    <p:sldId id="315" r:id="rId36"/>
    <p:sldId id="316" r:id="rId37"/>
    <p:sldId id="317" r:id="rId38"/>
    <p:sldId id="318" r:id="rId39"/>
    <p:sldId id="319" r:id="rId40"/>
    <p:sldId id="263" r:id="rId41"/>
    <p:sldId id="278" r:id="rId42"/>
    <p:sldId id="294" r:id="rId43"/>
    <p:sldId id="295" r:id="rId44"/>
    <p:sldId id="298" r:id="rId45"/>
    <p:sldId id="299" r:id="rId46"/>
    <p:sldId id="296" r:id="rId47"/>
    <p:sldId id="297" r:id="rId48"/>
    <p:sldId id="300" r:id="rId49"/>
    <p:sldId id="302" r:id="rId50"/>
    <p:sldId id="303" r:id="rId51"/>
    <p:sldId id="304" r:id="rId52"/>
    <p:sldId id="312" r:id="rId53"/>
    <p:sldId id="301" r:id="rId54"/>
    <p:sldId id="305" r:id="rId55"/>
    <p:sldId id="306" r:id="rId56"/>
    <p:sldId id="307" r:id="rId57"/>
    <p:sldId id="308" r:id="rId58"/>
    <p:sldId id="267" r:id="rId59"/>
    <p:sldId id="326" r:id="rId60"/>
    <p:sldId id="32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8D86B2-288F-471B-86F8-C9F2ACC490CE}">
          <p14:sldIdLst>
            <p14:sldId id="256"/>
          </p14:sldIdLst>
        </p14:section>
        <p14:section name="Summary Section" id="{E4AE432D-3C10-4311-B9E0-2C1F08B7101F}">
          <p14:sldIdLst>
            <p14:sldId id="325"/>
          </p14:sldIdLst>
        </p14:section>
        <p14:section name="Introduction and Basic Symbols" id="{924B73B1-5438-4CC5-96EC-9ACCD1AC24D5}">
          <p14:sldIdLst>
            <p14:sldId id="258"/>
            <p14:sldId id="281"/>
            <p14:sldId id="282"/>
            <p14:sldId id="283"/>
          </p14:sldIdLst>
        </p14:section>
        <p14:section name="KirchHoff’s Current Law" id="{D5FAC44E-857E-46FE-B452-3F88F539B990}">
          <p14:sldIdLst>
            <p14:sldId id="259"/>
            <p14:sldId id="279"/>
            <p14:sldId id="284"/>
          </p14:sldIdLst>
        </p14:section>
        <p14:section name="Basic Example Including KircHhoff’s Current Law" id="{01A9BD2D-B3C7-4BDA-BB01-379639C5480D}">
          <p14:sldIdLst>
            <p14:sldId id="260"/>
            <p14:sldId id="285"/>
            <p14:sldId id="286"/>
            <p14:sldId id="287"/>
            <p14:sldId id="288"/>
          </p14:sldIdLst>
        </p14:section>
        <p14:section name="Kirchoff’s Voltage Law" id="{3ED178D8-258F-4B31-B191-72832F4B2C47}">
          <p14:sldIdLst>
            <p14:sldId id="261"/>
            <p14:sldId id="268"/>
          </p14:sldIdLst>
        </p14:section>
        <p14:section name="Example with Relation to Calculus" id="{37A1EAEB-112C-4B27-B6E8-E5D16BE58B70}">
          <p14:sldIdLst>
            <p14:sldId id="262"/>
            <p14:sldId id="269"/>
            <p14:sldId id="270"/>
            <p14:sldId id="271"/>
            <p14:sldId id="272"/>
            <p14:sldId id="289"/>
          </p14:sldIdLst>
        </p14:section>
        <p14:section name="Applications of Integral Calculus in Electric Circuits and Music" id="{E80EA4E2-FC21-49CF-AA32-2F1DF8869E5A}">
          <p14:sldIdLst>
            <p14:sldId id="265"/>
            <p14:sldId id="273"/>
            <p14:sldId id="274"/>
            <p14:sldId id="323"/>
            <p14:sldId id="290"/>
            <p14:sldId id="291"/>
            <p14:sldId id="292"/>
            <p14:sldId id="320"/>
            <p14:sldId id="321"/>
            <p14:sldId id="322"/>
          </p14:sldIdLst>
        </p14:section>
        <p14:section name="Application of Calculus in Daily Life and Other Fields" id="{94CDB611-7290-42A1-809C-329F396E824E}">
          <p14:sldIdLst>
            <p14:sldId id="324"/>
            <p14:sldId id="314"/>
            <p14:sldId id="315"/>
            <p14:sldId id="316"/>
            <p14:sldId id="317"/>
            <p14:sldId id="318"/>
            <p14:sldId id="319"/>
          </p14:sldIdLst>
        </p14:section>
        <p14:section name="History and Evolution of Integral Calculus" id="{C5E5C930-119D-4853-884D-531CC317C2CF}">
          <p14:sldIdLst>
            <p14:sldId id="263"/>
            <p14:sldId id="278"/>
            <p14:sldId id="294"/>
            <p14:sldId id="295"/>
            <p14:sldId id="298"/>
            <p14:sldId id="299"/>
            <p14:sldId id="296"/>
            <p14:sldId id="297"/>
            <p14:sldId id="300"/>
            <p14:sldId id="302"/>
            <p14:sldId id="303"/>
            <p14:sldId id="304"/>
            <p14:sldId id="312"/>
            <p14:sldId id="301"/>
            <p14:sldId id="305"/>
            <p14:sldId id="306"/>
            <p14:sldId id="307"/>
            <p14:sldId id="308"/>
            <p14:sldId id="267"/>
            <p14:sldId id="326"/>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D5D70F-6D62-4AF8-9578-3DFA5887DC64}"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567DB2E7-9A67-4951-ABD6-244DC66B6166}">
      <dgm:prSet/>
      <dgm:spPr/>
      <dgm:t>
        <a:bodyPr/>
        <a:lstStyle/>
        <a:p>
          <a:pPr>
            <a:lnSpc>
              <a:spcPct val="100000"/>
            </a:lnSpc>
          </a:pPr>
          <a:r>
            <a:rPr lang="en-US"/>
            <a:t>As mentioned, KVL applies to simple circuits, such as lighting up an LED. As an LED has a specific junction voltage and the voltage source is often way higher, the difference will have to be dissipated elsewhere in the circuit according to the KVL.</a:t>
          </a:r>
        </a:p>
      </dgm:t>
    </dgm:pt>
    <dgm:pt modelId="{CA5B16A7-5B1F-42BC-9582-9AFF6B3C7DE8}" type="parTrans" cxnId="{0B9CD465-9E09-457A-83EA-4F42197B74AE}">
      <dgm:prSet/>
      <dgm:spPr/>
      <dgm:t>
        <a:bodyPr/>
        <a:lstStyle/>
        <a:p>
          <a:endParaRPr lang="en-US"/>
        </a:p>
      </dgm:t>
    </dgm:pt>
    <dgm:pt modelId="{2249D800-1EA0-4419-8492-17BEB92183A6}" type="sibTrans" cxnId="{0B9CD465-9E09-457A-83EA-4F42197B74AE}">
      <dgm:prSet/>
      <dgm:spPr/>
      <dgm:t>
        <a:bodyPr/>
        <a:lstStyle/>
        <a:p>
          <a:endParaRPr lang="en-US"/>
        </a:p>
      </dgm:t>
    </dgm:pt>
    <dgm:pt modelId="{53BEBD36-61AE-45D1-8A36-4DA7A0E7C0D5}">
      <dgm:prSet/>
      <dgm:spPr/>
      <dgm:t>
        <a:bodyPr/>
        <a:lstStyle/>
        <a:p>
          <a:pPr>
            <a:lnSpc>
              <a:spcPct val="100000"/>
            </a:lnSpc>
          </a:pPr>
          <a:r>
            <a:rPr lang="en-US"/>
            <a:t>If a limiting resistor is omitted, the copper trace takes the brunt of the voltage difference and gets overheated or broken in the process.</a:t>
          </a:r>
        </a:p>
      </dgm:t>
    </dgm:pt>
    <dgm:pt modelId="{8AAF1A4D-97E6-478B-9521-C7C609641592}" type="parTrans" cxnId="{F81B1E9E-1624-473F-82D1-5F6908FE04C4}">
      <dgm:prSet/>
      <dgm:spPr/>
      <dgm:t>
        <a:bodyPr/>
        <a:lstStyle/>
        <a:p>
          <a:endParaRPr lang="en-US"/>
        </a:p>
      </dgm:t>
    </dgm:pt>
    <dgm:pt modelId="{AC032A00-300A-4B2C-8C90-870D857CB493}" type="sibTrans" cxnId="{F81B1E9E-1624-473F-82D1-5F6908FE04C4}">
      <dgm:prSet/>
      <dgm:spPr/>
      <dgm:t>
        <a:bodyPr/>
        <a:lstStyle/>
        <a:p>
          <a:endParaRPr lang="en-US"/>
        </a:p>
      </dgm:t>
    </dgm:pt>
    <dgm:pt modelId="{7E9C0CAE-EA0C-4284-94BD-CCE57BC04C08}" type="pres">
      <dgm:prSet presAssocID="{6DD5D70F-6D62-4AF8-9578-3DFA5887DC64}" presName="root" presStyleCnt="0">
        <dgm:presLayoutVars>
          <dgm:dir/>
          <dgm:resizeHandles val="exact"/>
        </dgm:presLayoutVars>
      </dgm:prSet>
      <dgm:spPr/>
    </dgm:pt>
    <dgm:pt modelId="{817E9F0F-2D5A-4605-AB31-9786FBAB2A52}" type="pres">
      <dgm:prSet presAssocID="{567DB2E7-9A67-4951-ABD6-244DC66B6166}" presName="compNode" presStyleCnt="0"/>
      <dgm:spPr/>
    </dgm:pt>
    <dgm:pt modelId="{F21518AC-15A5-4B11-B90F-D9DF12BB9782}" type="pres">
      <dgm:prSet presAssocID="{567DB2E7-9A67-4951-ABD6-244DC66B6166}" presName="bgRect" presStyleLbl="bgShp" presStyleIdx="0" presStyleCnt="2"/>
      <dgm:spPr/>
    </dgm:pt>
    <dgm:pt modelId="{4A20BD1D-C882-4861-BE74-DF5FBB8CADE3}" type="pres">
      <dgm:prSet presAssocID="{567DB2E7-9A67-4951-ABD6-244DC66B61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gh Voltage"/>
        </a:ext>
      </dgm:extLst>
    </dgm:pt>
    <dgm:pt modelId="{DBFE229E-ECB6-4D46-8FDE-C4DA4185BCAA}" type="pres">
      <dgm:prSet presAssocID="{567DB2E7-9A67-4951-ABD6-244DC66B6166}" presName="spaceRect" presStyleCnt="0"/>
      <dgm:spPr/>
    </dgm:pt>
    <dgm:pt modelId="{C1D46C1E-CD6C-43ED-9EBB-1C652B27777D}" type="pres">
      <dgm:prSet presAssocID="{567DB2E7-9A67-4951-ABD6-244DC66B6166}" presName="parTx" presStyleLbl="revTx" presStyleIdx="0" presStyleCnt="2">
        <dgm:presLayoutVars>
          <dgm:chMax val="0"/>
          <dgm:chPref val="0"/>
        </dgm:presLayoutVars>
      </dgm:prSet>
      <dgm:spPr/>
    </dgm:pt>
    <dgm:pt modelId="{B4D95634-C4FE-4479-8715-69DE16BF34AD}" type="pres">
      <dgm:prSet presAssocID="{2249D800-1EA0-4419-8492-17BEB92183A6}" presName="sibTrans" presStyleCnt="0"/>
      <dgm:spPr/>
    </dgm:pt>
    <dgm:pt modelId="{16EEDF40-FB14-4753-B097-4C5518E4DEEC}" type="pres">
      <dgm:prSet presAssocID="{53BEBD36-61AE-45D1-8A36-4DA7A0E7C0D5}" presName="compNode" presStyleCnt="0"/>
      <dgm:spPr/>
    </dgm:pt>
    <dgm:pt modelId="{8EBEB680-0EC4-4BBF-820C-9DED57BB8EA8}" type="pres">
      <dgm:prSet presAssocID="{53BEBD36-61AE-45D1-8A36-4DA7A0E7C0D5}" presName="bgRect" presStyleLbl="bgShp" presStyleIdx="1" presStyleCnt="2"/>
      <dgm:spPr/>
    </dgm:pt>
    <dgm:pt modelId="{D9294EB5-CB35-431C-8D8E-ACDF07E56402}" type="pres">
      <dgm:prSet presAssocID="{53BEBD36-61AE-45D1-8A36-4DA7A0E7C0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906EA21-A2E0-48E5-A197-16A70A06E68B}" type="pres">
      <dgm:prSet presAssocID="{53BEBD36-61AE-45D1-8A36-4DA7A0E7C0D5}" presName="spaceRect" presStyleCnt="0"/>
      <dgm:spPr/>
    </dgm:pt>
    <dgm:pt modelId="{4EE28710-BCBD-47C4-B3D7-7B6262DA81E4}" type="pres">
      <dgm:prSet presAssocID="{53BEBD36-61AE-45D1-8A36-4DA7A0E7C0D5}" presName="parTx" presStyleLbl="revTx" presStyleIdx="1" presStyleCnt="2">
        <dgm:presLayoutVars>
          <dgm:chMax val="0"/>
          <dgm:chPref val="0"/>
        </dgm:presLayoutVars>
      </dgm:prSet>
      <dgm:spPr/>
    </dgm:pt>
  </dgm:ptLst>
  <dgm:cxnLst>
    <dgm:cxn modelId="{0B9CD465-9E09-457A-83EA-4F42197B74AE}" srcId="{6DD5D70F-6D62-4AF8-9578-3DFA5887DC64}" destId="{567DB2E7-9A67-4951-ABD6-244DC66B6166}" srcOrd="0" destOrd="0" parTransId="{CA5B16A7-5B1F-42BC-9582-9AFF6B3C7DE8}" sibTransId="{2249D800-1EA0-4419-8492-17BEB92183A6}"/>
    <dgm:cxn modelId="{E035C68E-27FC-4C59-A9BE-5AC4CE0D1C02}" type="presOf" srcId="{6DD5D70F-6D62-4AF8-9578-3DFA5887DC64}" destId="{7E9C0CAE-EA0C-4284-94BD-CCE57BC04C08}" srcOrd="0" destOrd="0" presId="urn:microsoft.com/office/officeart/2018/2/layout/IconVerticalSolidList"/>
    <dgm:cxn modelId="{F81B1E9E-1624-473F-82D1-5F6908FE04C4}" srcId="{6DD5D70F-6D62-4AF8-9578-3DFA5887DC64}" destId="{53BEBD36-61AE-45D1-8A36-4DA7A0E7C0D5}" srcOrd="1" destOrd="0" parTransId="{8AAF1A4D-97E6-478B-9521-C7C609641592}" sibTransId="{AC032A00-300A-4B2C-8C90-870D857CB493}"/>
    <dgm:cxn modelId="{A6772EB2-20DB-4259-8607-9D4F8E2C6C1F}" type="presOf" srcId="{53BEBD36-61AE-45D1-8A36-4DA7A0E7C0D5}" destId="{4EE28710-BCBD-47C4-B3D7-7B6262DA81E4}" srcOrd="0" destOrd="0" presId="urn:microsoft.com/office/officeart/2018/2/layout/IconVerticalSolidList"/>
    <dgm:cxn modelId="{5E10A3FB-3A36-4908-A48C-229D9FBA52B6}" type="presOf" srcId="{567DB2E7-9A67-4951-ABD6-244DC66B6166}" destId="{C1D46C1E-CD6C-43ED-9EBB-1C652B27777D}" srcOrd="0" destOrd="0" presId="urn:microsoft.com/office/officeart/2018/2/layout/IconVerticalSolidList"/>
    <dgm:cxn modelId="{D6D2B02F-9B89-434D-86FE-D8E3493D7263}" type="presParOf" srcId="{7E9C0CAE-EA0C-4284-94BD-CCE57BC04C08}" destId="{817E9F0F-2D5A-4605-AB31-9786FBAB2A52}" srcOrd="0" destOrd="0" presId="urn:microsoft.com/office/officeart/2018/2/layout/IconVerticalSolidList"/>
    <dgm:cxn modelId="{35346A6E-29DC-4948-8D5B-EE1281751138}" type="presParOf" srcId="{817E9F0F-2D5A-4605-AB31-9786FBAB2A52}" destId="{F21518AC-15A5-4B11-B90F-D9DF12BB9782}" srcOrd="0" destOrd="0" presId="urn:microsoft.com/office/officeart/2018/2/layout/IconVerticalSolidList"/>
    <dgm:cxn modelId="{69778173-6C47-4D1F-90B2-B162E8731C98}" type="presParOf" srcId="{817E9F0F-2D5A-4605-AB31-9786FBAB2A52}" destId="{4A20BD1D-C882-4861-BE74-DF5FBB8CADE3}" srcOrd="1" destOrd="0" presId="urn:microsoft.com/office/officeart/2018/2/layout/IconVerticalSolidList"/>
    <dgm:cxn modelId="{9DFF84D7-55A1-43F6-BF2E-42D721599727}" type="presParOf" srcId="{817E9F0F-2D5A-4605-AB31-9786FBAB2A52}" destId="{DBFE229E-ECB6-4D46-8FDE-C4DA4185BCAA}" srcOrd="2" destOrd="0" presId="urn:microsoft.com/office/officeart/2018/2/layout/IconVerticalSolidList"/>
    <dgm:cxn modelId="{C5CC9C92-6B82-46C2-8597-0A8DE221E779}" type="presParOf" srcId="{817E9F0F-2D5A-4605-AB31-9786FBAB2A52}" destId="{C1D46C1E-CD6C-43ED-9EBB-1C652B27777D}" srcOrd="3" destOrd="0" presId="urn:microsoft.com/office/officeart/2018/2/layout/IconVerticalSolidList"/>
    <dgm:cxn modelId="{B9824B6D-C71C-4F89-BA03-B9F474385441}" type="presParOf" srcId="{7E9C0CAE-EA0C-4284-94BD-CCE57BC04C08}" destId="{B4D95634-C4FE-4479-8715-69DE16BF34AD}" srcOrd="1" destOrd="0" presId="urn:microsoft.com/office/officeart/2018/2/layout/IconVerticalSolidList"/>
    <dgm:cxn modelId="{8746689C-E5B4-4852-91CB-FDA30B805214}" type="presParOf" srcId="{7E9C0CAE-EA0C-4284-94BD-CCE57BC04C08}" destId="{16EEDF40-FB14-4753-B097-4C5518E4DEEC}" srcOrd="2" destOrd="0" presId="urn:microsoft.com/office/officeart/2018/2/layout/IconVerticalSolidList"/>
    <dgm:cxn modelId="{C11B054C-6078-44A0-ACE6-10438DE58119}" type="presParOf" srcId="{16EEDF40-FB14-4753-B097-4C5518E4DEEC}" destId="{8EBEB680-0EC4-4BBF-820C-9DED57BB8EA8}" srcOrd="0" destOrd="0" presId="urn:microsoft.com/office/officeart/2018/2/layout/IconVerticalSolidList"/>
    <dgm:cxn modelId="{D0B980D7-9229-4AE7-85F0-2AF0ACEF22B2}" type="presParOf" srcId="{16EEDF40-FB14-4753-B097-4C5518E4DEEC}" destId="{D9294EB5-CB35-431C-8D8E-ACDF07E56402}" srcOrd="1" destOrd="0" presId="urn:microsoft.com/office/officeart/2018/2/layout/IconVerticalSolidList"/>
    <dgm:cxn modelId="{B9E27D86-E0A1-46CC-ABC1-D427D64E32FB}" type="presParOf" srcId="{16EEDF40-FB14-4753-B097-4C5518E4DEEC}" destId="{9906EA21-A2E0-48E5-A197-16A70A06E68B}" srcOrd="2" destOrd="0" presId="urn:microsoft.com/office/officeart/2018/2/layout/IconVerticalSolidList"/>
    <dgm:cxn modelId="{06951229-BA4C-4336-ACA3-1211364B928E}" type="presParOf" srcId="{16EEDF40-FB14-4753-B097-4C5518E4DEEC}" destId="{4EE28710-BCBD-47C4-B3D7-7B6262DA81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518AC-15A5-4B11-B90F-D9DF12BB9782}">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0BD1D-C882-4861-BE74-DF5FBB8CADE3}">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D46C1E-CD6C-43ED-9EBB-1C652B27777D}">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33450">
            <a:lnSpc>
              <a:spcPct val="100000"/>
            </a:lnSpc>
            <a:spcBef>
              <a:spcPct val="0"/>
            </a:spcBef>
            <a:spcAft>
              <a:spcPct val="35000"/>
            </a:spcAft>
            <a:buNone/>
          </a:pPr>
          <a:r>
            <a:rPr lang="en-US" sz="2100" kern="1200"/>
            <a:t>As mentioned, KVL applies to simple circuits, such as lighting up an LED. As an LED has a specific junction voltage and the voltage source is often way higher, the difference will have to be dissipated elsewhere in the circuit according to the KVL.</a:t>
          </a:r>
        </a:p>
      </dsp:txBody>
      <dsp:txXfrm>
        <a:off x="1507738" y="707092"/>
        <a:ext cx="9007861" cy="1305401"/>
      </dsp:txXfrm>
    </dsp:sp>
    <dsp:sp modelId="{8EBEB680-0EC4-4BBF-820C-9DED57BB8EA8}">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94EB5-CB35-431C-8D8E-ACDF07E56402}">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E28710-BCBD-47C4-B3D7-7B6262DA81E4}">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33450">
            <a:lnSpc>
              <a:spcPct val="100000"/>
            </a:lnSpc>
            <a:spcBef>
              <a:spcPct val="0"/>
            </a:spcBef>
            <a:spcAft>
              <a:spcPct val="35000"/>
            </a:spcAft>
            <a:buNone/>
          </a:pPr>
          <a:r>
            <a:rPr lang="en-US" sz="2100" kern="1200"/>
            <a:t>If a limiting resistor is omitted, the copper trace takes the brunt of the voltage difference and gets overheated or broken in the process.</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C47E-BA37-4AC5-9E91-7816B3238A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2390E6-3695-4897-839A-DA2E8CC964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E9C5D8-7903-4C38-852D-D140DBB19BBA}"/>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5" name="Footer Placeholder 4">
            <a:extLst>
              <a:ext uri="{FF2B5EF4-FFF2-40B4-BE49-F238E27FC236}">
                <a16:creationId xmlns:a16="http://schemas.microsoft.com/office/drawing/2014/main" id="{0E15DCC2-4CD7-4BC2-A492-82E88A8AD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CCC3-899B-44BE-8DFA-8D184C9C197C}"/>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4164402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8FB2-BF39-4DA4-9B98-AE018E49BD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44B30E-3DB7-4F4B-B125-36E1CCC91F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D69FA-511B-4607-843C-0B3E828633DA}"/>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5" name="Footer Placeholder 4">
            <a:extLst>
              <a:ext uri="{FF2B5EF4-FFF2-40B4-BE49-F238E27FC236}">
                <a16:creationId xmlns:a16="http://schemas.microsoft.com/office/drawing/2014/main" id="{49F2FB48-40A0-43B4-8635-A5E5F8843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5F985-138D-4433-BE83-50708F48C14B}"/>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126689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7B33D-45E4-418D-9589-94716D74AC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258A0E-DEF4-4382-ADAC-D98F803238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C96D9-F7D6-4537-9A2B-6F4D62577C45}"/>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5" name="Footer Placeholder 4">
            <a:extLst>
              <a:ext uri="{FF2B5EF4-FFF2-40B4-BE49-F238E27FC236}">
                <a16:creationId xmlns:a16="http://schemas.microsoft.com/office/drawing/2014/main" id="{1FD18D5E-A578-49C8-8F19-01F5B5966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E256B-CC8C-4534-9E0A-150D16D72C82}"/>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3018491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CFDB-08E5-4A79-A384-9E76B88C9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05122B-63B6-4112-A37E-D459A1A7E1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5307D-73D9-424A-85FA-BD9A8065205E}"/>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5" name="Footer Placeholder 4">
            <a:extLst>
              <a:ext uri="{FF2B5EF4-FFF2-40B4-BE49-F238E27FC236}">
                <a16:creationId xmlns:a16="http://schemas.microsoft.com/office/drawing/2014/main" id="{2BC9002B-2833-4D76-8BEA-F6833CE246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75EA6-E56F-4A94-ABF9-C7438D920F86}"/>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348061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51CF5-D934-4F6B-B261-7905BF50DF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68968-85BA-436D-9F8F-FC23378484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C8D1905-70B1-4D7F-84F4-93E27E49E63D}"/>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5" name="Footer Placeholder 4">
            <a:extLst>
              <a:ext uri="{FF2B5EF4-FFF2-40B4-BE49-F238E27FC236}">
                <a16:creationId xmlns:a16="http://schemas.microsoft.com/office/drawing/2014/main" id="{07FFF0EE-5CF4-4D51-9E5F-32C69C7BC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8F2B17-E88D-4A99-8E18-36F3919D25A8}"/>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882320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E6E4-7AFF-4C86-9817-A935493BE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65DFE3-7D47-459A-A380-07654EE085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A5B2E7-0583-412F-A549-45E5EA4872E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B13B93-0923-4871-A6F5-99EC08BDE88C}"/>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6" name="Footer Placeholder 5">
            <a:extLst>
              <a:ext uri="{FF2B5EF4-FFF2-40B4-BE49-F238E27FC236}">
                <a16:creationId xmlns:a16="http://schemas.microsoft.com/office/drawing/2014/main" id="{2C9529B0-F218-4E7D-9752-BA07BE899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ED0FD-B8E7-4072-8686-7D82D2430938}"/>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50615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3445-FA43-43F6-A77C-4F49562E8F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009BA7-3362-4EDA-BBBC-321A2A59C9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1300011-63A1-4C72-8A3F-304965C0BAE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4A37F4-D4CB-4E2F-97DF-969882E239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03ED07-9D38-4211-98FA-E0AA1C39921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287FC3-1CBC-4F7D-948E-4599C4926DA2}"/>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8" name="Footer Placeholder 7">
            <a:extLst>
              <a:ext uri="{FF2B5EF4-FFF2-40B4-BE49-F238E27FC236}">
                <a16:creationId xmlns:a16="http://schemas.microsoft.com/office/drawing/2014/main" id="{E4DE56FC-251A-4970-A939-7A10E94A62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8D24E9-5889-4A52-B210-5B5AB41B22E9}"/>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27120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4374-4769-4ED3-AC86-EC3DA3FEED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3C1043-1713-4613-969D-A0F439120DC5}"/>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4" name="Footer Placeholder 3">
            <a:extLst>
              <a:ext uri="{FF2B5EF4-FFF2-40B4-BE49-F238E27FC236}">
                <a16:creationId xmlns:a16="http://schemas.microsoft.com/office/drawing/2014/main" id="{48F41FE7-A999-466D-B122-B8140E0870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833D42-5326-4E56-8D5C-4751DC2D59D3}"/>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2688999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2DD39-9A45-40BC-B6B6-BD437ACF78FC}"/>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3" name="Footer Placeholder 2">
            <a:extLst>
              <a:ext uri="{FF2B5EF4-FFF2-40B4-BE49-F238E27FC236}">
                <a16:creationId xmlns:a16="http://schemas.microsoft.com/office/drawing/2014/main" id="{B3EF93EE-8083-4A13-B137-FAEB99A0D6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B946C0-4CB4-4AA0-8ACB-8B69CFEA8638}"/>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3634386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F968-7411-43B9-A411-61AFBA38F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D16811-5991-4A29-BE7E-5A3BB2E30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144C38-835F-4BD5-B1A2-6F0963EDE1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0C25E7-243B-4150-94A4-129FF920992B}"/>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6" name="Footer Placeholder 5">
            <a:extLst>
              <a:ext uri="{FF2B5EF4-FFF2-40B4-BE49-F238E27FC236}">
                <a16:creationId xmlns:a16="http://schemas.microsoft.com/office/drawing/2014/main" id="{A9B5E15B-D682-4E39-8AD8-ABBA48CF2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09340-6A31-4145-B8C3-5BB3952C4934}"/>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1381024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ACF0-B2EB-49B5-AF17-CB2DC03C6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791D8-54F8-49DA-B6D5-4D77B88769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AECEB6-A7FC-4D40-AC46-FE6F66185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FF315E-5BDD-4431-A7B4-D3FF2EEE0EC8}"/>
              </a:ext>
            </a:extLst>
          </p:cNvPr>
          <p:cNvSpPr>
            <a:spLocks noGrp="1"/>
          </p:cNvSpPr>
          <p:nvPr>
            <p:ph type="dt" sz="half" idx="10"/>
          </p:nvPr>
        </p:nvSpPr>
        <p:spPr/>
        <p:txBody>
          <a:bodyPr/>
          <a:lstStyle/>
          <a:p>
            <a:fld id="{208477D2-8BB8-4BA7-A845-561064FF8CFE}" type="datetimeFigureOut">
              <a:rPr lang="en-US" smtClean="0"/>
              <a:t>6/3/2022</a:t>
            </a:fld>
            <a:endParaRPr lang="en-US"/>
          </a:p>
        </p:txBody>
      </p:sp>
      <p:sp>
        <p:nvSpPr>
          <p:cNvPr id="6" name="Footer Placeholder 5">
            <a:extLst>
              <a:ext uri="{FF2B5EF4-FFF2-40B4-BE49-F238E27FC236}">
                <a16:creationId xmlns:a16="http://schemas.microsoft.com/office/drawing/2014/main" id="{7BD6BE5C-F7D7-4AA9-8F9E-E1893BDD38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AA8E9B-4542-42F5-A3F8-E9E68B4B40EA}"/>
              </a:ext>
            </a:extLst>
          </p:cNvPr>
          <p:cNvSpPr>
            <a:spLocks noGrp="1"/>
          </p:cNvSpPr>
          <p:nvPr>
            <p:ph type="sldNum" sz="quarter" idx="12"/>
          </p:nvPr>
        </p:nvSpPr>
        <p:spPr/>
        <p:txBody>
          <a:bodyPr/>
          <a:lstStyle/>
          <a:p>
            <a:fld id="{C8B74AAE-F0C4-44E1-8B71-605F862CCDF4}" type="slidenum">
              <a:rPr lang="en-US" smtClean="0"/>
              <a:t>‹#›</a:t>
            </a:fld>
            <a:endParaRPr lang="en-US"/>
          </a:p>
        </p:txBody>
      </p:sp>
    </p:spTree>
    <p:extLst>
      <p:ext uri="{BB962C8B-B14F-4D97-AF65-F5344CB8AC3E}">
        <p14:creationId xmlns:p14="http://schemas.microsoft.com/office/powerpoint/2010/main" val="303395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3B26D9-3752-4219-85C9-0B693F3C3A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E72D6F-9B97-43F4-97FF-55735CBF3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1F5A2-0027-4DE7-9CF7-964D6CBD0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8477D2-8BB8-4BA7-A845-561064FF8CFE}" type="datetimeFigureOut">
              <a:rPr lang="en-US" smtClean="0"/>
              <a:t>6/3/2022</a:t>
            </a:fld>
            <a:endParaRPr lang="en-US"/>
          </a:p>
        </p:txBody>
      </p:sp>
      <p:sp>
        <p:nvSpPr>
          <p:cNvPr id="5" name="Footer Placeholder 4">
            <a:extLst>
              <a:ext uri="{FF2B5EF4-FFF2-40B4-BE49-F238E27FC236}">
                <a16:creationId xmlns:a16="http://schemas.microsoft.com/office/drawing/2014/main" id="{1FBF7C1E-307C-41DB-955D-95176ECE7D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38DD16-B359-4030-A994-D4BB15441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74AAE-F0C4-44E1-8B71-605F862CCDF4}" type="slidenum">
              <a:rPr lang="en-US" smtClean="0"/>
              <a:t>‹#›</a:t>
            </a:fld>
            <a:endParaRPr lang="en-US"/>
          </a:p>
        </p:txBody>
      </p:sp>
    </p:spTree>
    <p:extLst>
      <p:ext uri="{BB962C8B-B14F-4D97-AF65-F5344CB8AC3E}">
        <p14:creationId xmlns:p14="http://schemas.microsoft.com/office/powerpoint/2010/main" val="277138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10.xml"/><Relationship Id="rId18" Type="http://schemas.openxmlformats.org/officeDocument/2006/relationships/slide" Target="slide40.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7.xml"/><Relationship Id="rId17" Type="http://schemas.openxmlformats.org/officeDocument/2006/relationships/slide" Target="slide33.xml"/><Relationship Id="rId2" Type="http://schemas.openxmlformats.org/officeDocument/2006/relationships/image" Target="../media/image3.jpeg"/><Relationship Id="rId16"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3.xml"/><Relationship Id="rId5" Type="http://schemas.openxmlformats.org/officeDocument/2006/relationships/image" Target="../media/image6.png"/><Relationship Id="rId15" Type="http://schemas.openxmlformats.org/officeDocument/2006/relationships/slide" Target="slide17.xml"/><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slide" Target="slide15.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6wb60tcilMQ" TargetMode="External"/><Relationship Id="rId2" Type="http://schemas.openxmlformats.org/officeDocument/2006/relationships/hyperlink" Target="https://byjus.com/physics/kirchhoffs-law/#:~:text=Kirchhoff's%20voltage%20law%20states%20that,closed%20network%20and%20equals%20zero" TargetMode="External"/><Relationship Id="rId1" Type="http://schemas.openxmlformats.org/officeDocument/2006/relationships/slideLayout" Target="../slideLayouts/slideLayout2.xml"/><Relationship Id="rId5" Type="http://schemas.openxmlformats.org/officeDocument/2006/relationships/hyperlink" Target="https://www.quora.com/Why-is-the-application-of-integral-calculus-in-physics" TargetMode="External"/><Relationship Id="rId4" Type="http://schemas.openxmlformats.org/officeDocument/2006/relationships/hyperlink" Target="https://www.whitman.edu/mathematics/calculus_online/chapter09.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4" name="Rectangle 7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aerial photo of lighted cityscape">
            <a:extLst>
              <a:ext uri="{FF2B5EF4-FFF2-40B4-BE49-F238E27FC236}">
                <a16:creationId xmlns:a16="http://schemas.microsoft.com/office/drawing/2014/main" id="{BB1AEF4E-E9FD-45F0-ABD8-6EEDFA3F43F7}"/>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891" r="-1" b="-1"/>
          <a:stretch/>
        </p:blipFill>
        <p:spPr bwMode="auto">
          <a:xfrm>
            <a:off x="3132160" y="1021"/>
            <a:ext cx="9059839"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14DC50-8688-4052-B168-211110DC171C}"/>
              </a:ext>
            </a:extLst>
          </p:cNvPr>
          <p:cNvSpPr>
            <a:spLocks noGrp="1"/>
          </p:cNvSpPr>
          <p:nvPr>
            <p:ph type="ctrTitle"/>
          </p:nvPr>
        </p:nvSpPr>
        <p:spPr>
          <a:xfrm>
            <a:off x="6556100" y="1099671"/>
            <a:ext cx="4972511" cy="3367554"/>
          </a:xfrm>
        </p:spPr>
        <p:txBody>
          <a:bodyPr anchor="b">
            <a:normAutofit/>
          </a:bodyPr>
          <a:lstStyle/>
          <a:p>
            <a:pPr algn="l"/>
            <a:r>
              <a:rPr lang="en-IN" sz="5600" dirty="0"/>
              <a:t>Integral Calculus in Electrical Circuits</a:t>
            </a:r>
            <a:endParaRPr lang="en-US" sz="5600" dirty="0"/>
          </a:p>
        </p:txBody>
      </p:sp>
      <p:sp>
        <p:nvSpPr>
          <p:cNvPr id="3" name="Subtitle 2">
            <a:extLst>
              <a:ext uri="{FF2B5EF4-FFF2-40B4-BE49-F238E27FC236}">
                <a16:creationId xmlns:a16="http://schemas.microsoft.com/office/drawing/2014/main" id="{747F4895-982B-4904-BE25-244F785AFD7B}"/>
              </a:ext>
            </a:extLst>
          </p:cNvPr>
          <p:cNvSpPr>
            <a:spLocks noGrp="1"/>
          </p:cNvSpPr>
          <p:nvPr>
            <p:ph type="subTitle" idx="1"/>
          </p:nvPr>
        </p:nvSpPr>
        <p:spPr>
          <a:xfrm>
            <a:off x="6556100" y="4687316"/>
            <a:ext cx="4972512" cy="1517088"/>
          </a:xfrm>
        </p:spPr>
        <p:txBody>
          <a:bodyPr>
            <a:normAutofit/>
          </a:bodyPr>
          <a:lstStyle/>
          <a:p>
            <a:pPr algn="l"/>
            <a:r>
              <a:rPr lang="en-IN" dirty="0"/>
              <a:t>Group Presentation in Integral Calculus</a:t>
            </a:r>
            <a:endParaRPr lang="en-US" dirty="0"/>
          </a:p>
        </p:txBody>
      </p:sp>
      <p:sp>
        <p:nvSpPr>
          <p:cNvPr id="9225" name="Freeform: Shape 76">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https://images.unsplash.com/photo-1651340527836-263c5072968e?ixlib=rb-1.2.1&amp;ixid=MnwxMjA3fDB8MHxzZWFyY2h8MTl8fGVsZWN0cmljJTIwY2lyY3VpdHN8ZW58MHx8MHx8&amp;w=1000&amp;q=80">
            <a:extLst>
              <a:ext uri="{FF2B5EF4-FFF2-40B4-BE49-F238E27FC236}">
                <a16:creationId xmlns:a16="http://schemas.microsoft.com/office/drawing/2014/main" id="{9703B547-09F7-401E-A62A-E18A355EDB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60" r="-1" b="17341"/>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1513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https://images.unsplash.com/photo-1633715588387-b588fb35b1ec?ixlib=rb-1.2.1&amp;ixid=MnwxMjA3fDB8MHxzZWFyY2h8MTd8fGVsZWN0cmljJTIwY2lyY3VpdHN8ZW58MHx8MHx8&amp;w=1000&amp;q=80">
            <a:extLst>
              <a:ext uri="{FF2B5EF4-FFF2-40B4-BE49-F238E27FC236}">
                <a16:creationId xmlns:a16="http://schemas.microsoft.com/office/drawing/2014/main" id="{75D74268-34E2-416B-915E-59D9906C9D21}"/>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9814" b="591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FACFC2-7DC5-45F2-A683-A9FFC732AFE6}"/>
              </a:ext>
            </a:extLst>
          </p:cNvPr>
          <p:cNvSpPr>
            <a:spLocks noGrp="1"/>
          </p:cNvSpPr>
          <p:nvPr>
            <p:ph type="title"/>
          </p:nvPr>
        </p:nvSpPr>
        <p:spPr>
          <a:xfrm>
            <a:off x="965200" y="965200"/>
            <a:ext cx="10261600" cy="3564869"/>
          </a:xfrm>
        </p:spPr>
        <p:txBody>
          <a:bodyPr vert="horz" lIns="91440" tIns="45720" rIns="91440" bIns="45720" rtlCol="0" anchor="b">
            <a:normAutofit fontScale="90000"/>
          </a:bodyPr>
          <a:lstStyle/>
          <a:p>
            <a:r>
              <a:rPr lang="en-US" sz="8100" dirty="0">
                <a:ln w="22225">
                  <a:solidFill>
                    <a:schemeClr val="tx1"/>
                  </a:solidFill>
                  <a:miter lim="800000"/>
                </a:ln>
                <a:noFill/>
              </a:rPr>
              <a:t>Basic Example Including Kirchhoff's Current Law</a:t>
            </a:r>
          </a:p>
        </p:txBody>
      </p:sp>
      <p:sp>
        <p:nvSpPr>
          <p:cNvPr id="3" name="Content Placeholder 2">
            <a:extLst>
              <a:ext uri="{FF2B5EF4-FFF2-40B4-BE49-F238E27FC236}">
                <a16:creationId xmlns:a16="http://schemas.microsoft.com/office/drawing/2014/main" id="{E5440354-0A91-40F3-A1DA-BEBF33F48822}"/>
              </a:ext>
            </a:extLst>
          </p:cNvPr>
          <p:cNvSpPr>
            <a:spLocks noGrp="1"/>
          </p:cNvSpPr>
          <p:nvPr>
            <p:ph idx="1"/>
          </p:nvPr>
        </p:nvSpPr>
        <p:spPr>
          <a:xfrm>
            <a:off x="965200" y="5059842"/>
            <a:ext cx="10261600" cy="1202995"/>
          </a:xfrm>
        </p:spPr>
        <p:txBody>
          <a:bodyPr vert="horz" lIns="91440" tIns="45720" rIns="91440" bIns="45720" rtlCol="0">
            <a:normAutofit/>
          </a:bodyPr>
          <a:lstStyle/>
          <a:p>
            <a:pPr marL="0" indent="0">
              <a:buNone/>
            </a:pPr>
            <a:r>
              <a:rPr lang="en-US" sz="3200" dirty="0"/>
              <a:t>51. Balraj </a:t>
            </a:r>
            <a:r>
              <a:rPr lang="en-US" sz="3200" dirty="0" err="1"/>
              <a:t>Tavanandi</a:t>
            </a:r>
            <a:endParaRPr lang="en-US" sz="3200" dirty="0"/>
          </a:p>
        </p:txBody>
      </p:sp>
    </p:spTree>
    <p:extLst>
      <p:ext uri="{BB962C8B-B14F-4D97-AF65-F5344CB8AC3E}">
        <p14:creationId xmlns:p14="http://schemas.microsoft.com/office/powerpoint/2010/main" val="117838223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749B5D-4B9A-4FA6-91BA-D9F2FD5D7F8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400" kern="1200">
                <a:solidFill>
                  <a:srgbClr val="FFFFFF"/>
                </a:solidFill>
                <a:latin typeface="+mj-lt"/>
                <a:ea typeface="+mj-ea"/>
                <a:cs typeface="+mj-cs"/>
              </a:rPr>
              <a:t>Problem 1 – Finding Current through each Resistor</a:t>
            </a:r>
          </a:p>
        </p:txBody>
      </p:sp>
      <p:pic>
        <p:nvPicPr>
          <p:cNvPr id="6" name="Content Placeholder 5">
            <a:extLst>
              <a:ext uri="{FF2B5EF4-FFF2-40B4-BE49-F238E27FC236}">
                <a16:creationId xmlns:a16="http://schemas.microsoft.com/office/drawing/2014/main" id="{F7FD9293-434A-4074-BD93-3F259160E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028244"/>
            <a:ext cx="7188199" cy="4798122"/>
          </a:xfrm>
          <a:prstGeom prst="rect">
            <a:avLst/>
          </a:prstGeom>
        </p:spPr>
      </p:pic>
    </p:spTree>
    <p:extLst>
      <p:ext uri="{BB962C8B-B14F-4D97-AF65-F5344CB8AC3E}">
        <p14:creationId xmlns:p14="http://schemas.microsoft.com/office/powerpoint/2010/main" val="2591457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6374-A795-4F55-BF13-A4A79509010E}"/>
              </a:ext>
            </a:extLst>
          </p:cNvPr>
          <p:cNvSpPr>
            <a:spLocks noGrp="1"/>
          </p:cNvSpPr>
          <p:nvPr>
            <p:ph type="title"/>
          </p:nvPr>
        </p:nvSpPr>
        <p:spPr>
          <a:xfrm>
            <a:off x="990600" y="558233"/>
            <a:ext cx="10210800" cy="1078992"/>
          </a:xfrm>
        </p:spPr>
        <p:txBody>
          <a:bodyPr vert="horz" lIns="91440" tIns="45720" rIns="91440" bIns="45720" rtlCol="0" anchor="b">
            <a:noAutofit/>
          </a:bodyPr>
          <a:lstStyle/>
          <a:p>
            <a:pPr algn="ctr"/>
            <a:r>
              <a:rPr lang="en-US" sz="4800" dirty="0">
                <a:solidFill>
                  <a:srgbClr val="002060"/>
                </a:solidFill>
              </a:rPr>
              <a:t>Circuit Resistance R</a:t>
            </a:r>
            <a:r>
              <a:rPr lang="en-US" sz="2800" dirty="0">
                <a:solidFill>
                  <a:srgbClr val="002060"/>
                </a:solidFill>
              </a:rPr>
              <a:t>AC</a:t>
            </a:r>
            <a:r>
              <a:rPr lang="en-US" sz="4800" dirty="0">
                <a:solidFill>
                  <a:srgbClr val="002060"/>
                </a:solidFill>
              </a:rPr>
              <a:t> and R</a:t>
            </a:r>
            <a:r>
              <a:rPr lang="en-US" sz="2800" dirty="0">
                <a:solidFill>
                  <a:srgbClr val="002060"/>
                </a:solidFill>
              </a:rPr>
              <a:t>AF</a:t>
            </a:r>
            <a:endParaRPr lang="en-US" sz="4800" dirty="0">
              <a:solidFill>
                <a:srgbClr val="002060"/>
              </a:solidFill>
            </a:endParaRPr>
          </a:p>
        </p:txBody>
      </p:sp>
      <p:sp>
        <p:nvSpPr>
          <p:cNvPr id="75" name="Rectangle 6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505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581CE19-AB2F-4C8B-AEDD-C5FB1ECC6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48" y="3101208"/>
            <a:ext cx="4974336" cy="2574218"/>
          </a:xfrm>
          <a:prstGeom prst="rect">
            <a:avLst/>
          </a:prstGeom>
        </p:spPr>
      </p:pic>
      <p:sp>
        <p:nvSpPr>
          <p:cNvPr id="66"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E14BE1B-F1D2-4F5E-9A61-4F1C29FF1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516" y="3414438"/>
            <a:ext cx="4974336" cy="1952426"/>
          </a:xfrm>
          <a:prstGeom prst="rect">
            <a:avLst/>
          </a:prstGeom>
        </p:spPr>
      </p:pic>
    </p:spTree>
    <p:extLst>
      <p:ext uri="{BB962C8B-B14F-4D97-AF65-F5344CB8AC3E}">
        <p14:creationId xmlns:p14="http://schemas.microsoft.com/office/powerpoint/2010/main" val="270488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D851-0BBF-44AA-8C52-92D0A3358E66}"/>
              </a:ext>
            </a:extLst>
          </p:cNvPr>
          <p:cNvSpPr>
            <a:spLocks noGrp="1"/>
          </p:cNvSpPr>
          <p:nvPr>
            <p:ph type="title"/>
          </p:nvPr>
        </p:nvSpPr>
        <p:spPr>
          <a:xfrm>
            <a:off x="648928" y="338328"/>
            <a:ext cx="3685032" cy="1608328"/>
          </a:xfrm>
        </p:spPr>
        <p:txBody>
          <a:bodyPr vert="horz" lIns="91440" tIns="45720" rIns="91440" bIns="45720" rtlCol="0" anchor="ctr">
            <a:noAutofit/>
          </a:bodyPr>
          <a:lstStyle/>
          <a:p>
            <a:r>
              <a:rPr lang="en-US" sz="2400" dirty="0"/>
              <a:t>Circuit Current I</a:t>
            </a:r>
            <a:r>
              <a:rPr lang="en-US" sz="1400" dirty="0"/>
              <a:t>t</a:t>
            </a:r>
            <a:r>
              <a:rPr lang="en-US" sz="2400" dirty="0"/>
              <a:t> and Equivalent KCL Circuit</a:t>
            </a:r>
          </a:p>
        </p:txBody>
      </p:sp>
      <p:sp>
        <p:nvSpPr>
          <p:cNvPr id="10" name="Rectangle 9">
            <a:extLst>
              <a:ext uri="{FF2B5EF4-FFF2-40B4-BE49-F238E27FC236}">
                <a16:creationId xmlns:a16="http://schemas.microsoft.com/office/drawing/2014/main" id="{0E343CF2-6407-45D3-9CC9-DF4DCB3FD64B}"/>
              </a:ext>
            </a:extLst>
          </p:cNvPr>
          <p:cNvSpPr/>
          <p:nvPr/>
        </p:nvSpPr>
        <p:spPr>
          <a:xfrm>
            <a:off x="4864100" y="338328"/>
            <a:ext cx="6675627" cy="1605083"/>
          </a:xfrm>
          <a:prstGeom prst="rect">
            <a:avLst/>
          </a:prstGeom>
        </p:spPr>
        <p:txBody>
          <a:bodyPr vert="horz" lIns="91440" tIns="45720" rIns="91440" bIns="45720" rtlCol="0" anchor="ctr">
            <a:normAutofit/>
          </a:bodyPr>
          <a:lstStyle/>
          <a:p>
            <a:pPr>
              <a:lnSpc>
                <a:spcPct val="90000"/>
              </a:lnSpc>
              <a:spcAft>
                <a:spcPts val="600"/>
              </a:spcAft>
            </a:pPr>
            <a:r>
              <a:rPr lang="en-US" sz="3200" dirty="0"/>
              <a:t>Therefore, V = 132V, RAC = 1Ω, RCF = 10Ω’s and IT = 12A.</a:t>
            </a:r>
          </a:p>
        </p:txBody>
      </p:sp>
      <p:sp>
        <p:nvSpPr>
          <p:cNvPr id="15" name="Rectangle 14">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DC96E98-D060-461B-B227-02A5D863B7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238" y="3360428"/>
            <a:ext cx="4974336" cy="1765889"/>
          </a:xfrm>
          <a:prstGeom prst="rect">
            <a:avLst/>
          </a:prstGeom>
        </p:spPr>
      </p:pic>
      <p:pic>
        <p:nvPicPr>
          <p:cNvPr id="9" name="Picture 8">
            <a:extLst>
              <a:ext uri="{FF2B5EF4-FFF2-40B4-BE49-F238E27FC236}">
                <a16:creationId xmlns:a16="http://schemas.microsoft.com/office/drawing/2014/main" id="{40BAA590-BFF1-414A-BE7F-B1F03EBCB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314" y="3360428"/>
            <a:ext cx="4974336" cy="1815632"/>
          </a:xfrm>
          <a:prstGeom prst="rect">
            <a:avLst/>
          </a:prstGeom>
        </p:spPr>
      </p:pic>
    </p:spTree>
    <p:extLst>
      <p:ext uri="{BB962C8B-B14F-4D97-AF65-F5344CB8AC3E}">
        <p14:creationId xmlns:p14="http://schemas.microsoft.com/office/powerpoint/2010/main" val="1974808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82AFB5-58ED-4868-B3D6-7F23E5E19253}"/>
              </a:ext>
            </a:extLst>
          </p:cNvPr>
          <p:cNvSpPr>
            <a:spLocks noGrp="1"/>
          </p:cNvSpPr>
          <p:nvPr>
            <p:ph type="title"/>
          </p:nvPr>
        </p:nvSpPr>
        <p:spPr>
          <a:xfrm>
            <a:off x="219807" y="190230"/>
            <a:ext cx="4784796" cy="1330840"/>
          </a:xfrm>
        </p:spPr>
        <p:txBody>
          <a:bodyPr vert="horz" lIns="91440" tIns="45720" rIns="91440" bIns="45720" rtlCol="0" anchor="ctr">
            <a:normAutofit/>
          </a:bodyPr>
          <a:lstStyle/>
          <a:p>
            <a:r>
              <a:rPr lang="en-US" sz="5400" kern="1200" dirty="0">
                <a:solidFill>
                  <a:schemeClr val="accent1">
                    <a:lumMod val="75000"/>
                  </a:schemeClr>
                </a:solidFill>
                <a:latin typeface="+mj-lt"/>
                <a:ea typeface="+mj-ea"/>
                <a:cs typeface="+mj-cs"/>
              </a:rPr>
              <a:t>Result</a:t>
            </a:r>
          </a:p>
        </p:txBody>
      </p:sp>
      <p:sp>
        <p:nvSpPr>
          <p:cNvPr id="6" name="Rectangle 5">
            <a:extLst>
              <a:ext uri="{FF2B5EF4-FFF2-40B4-BE49-F238E27FC236}">
                <a16:creationId xmlns:a16="http://schemas.microsoft.com/office/drawing/2014/main" id="{368D83E1-2A9C-4772-B187-5DA19FE9E93A}"/>
              </a:ext>
            </a:extLst>
          </p:cNvPr>
          <p:cNvSpPr/>
          <p:nvPr/>
        </p:nvSpPr>
        <p:spPr>
          <a:xfrm>
            <a:off x="219807" y="2022232"/>
            <a:ext cx="5583115" cy="4334606"/>
          </a:xfrm>
          <a:prstGeom prst="rect">
            <a:avLst/>
          </a:prstGeom>
        </p:spPr>
        <p:txBody>
          <a:bodyPr vert="horz" lIns="91440" tIns="45720" rIns="91440" bIns="45720" rtlCol="0">
            <a:normAutofit lnSpcReduction="10000"/>
          </a:bodyPr>
          <a:lstStyle/>
          <a:p>
            <a:pPr>
              <a:lnSpc>
                <a:spcPct val="90000"/>
              </a:lnSpc>
              <a:spcAft>
                <a:spcPts val="600"/>
              </a:spcAft>
            </a:pPr>
            <a:r>
              <a:rPr lang="en-US" sz="2400" dirty="0"/>
              <a:t>We can also double check to see if Kirchhoff's Current Law holds true as the currents entering the junction are positive, while the ones leaving the junction are negative, thus the algebraic sum is: I1 + I2 – I3 – I4 – I5 = 0 which equals 5 + 7 – 2 – 6 – 4 = 0.</a:t>
            </a:r>
          </a:p>
          <a:p>
            <a:pPr>
              <a:lnSpc>
                <a:spcPct val="90000"/>
              </a:lnSpc>
              <a:spcAft>
                <a:spcPts val="600"/>
              </a:spcAft>
            </a:pPr>
            <a:endParaRPr lang="en-US" sz="2400" dirty="0"/>
          </a:p>
          <a:p>
            <a:pPr>
              <a:lnSpc>
                <a:spcPct val="90000"/>
              </a:lnSpc>
              <a:spcAft>
                <a:spcPts val="600"/>
              </a:spcAft>
            </a:pPr>
            <a:r>
              <a:rPr lang="en-US" sz="2400" dirty="0"/>
              <a:t>So we can confirm by analysis that Kirchhoff’s current law (KCL) which states that the algebraic sum of the currents at a junction point in a circuit network is always zero is true</a:t>
            </a:r>
          </a:p>
        </p:txBody>
      </p:sp>
      <p:pic>
        <p:nvPicPr>
          <p:cNvPr id="5" name="Content Placeholder 4">
            <a:extLst>
              <a:ext uri="{FF2B5EF4-FFF2-40B4-BE49-F238E27FC236}">
                <a16:creationId xmlns:a16="http://schemas.microsoft.com/office/drawing/2014/main" id="{9A579C20-0872-4DF2-A005-A41940BD6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3075" y="717012"/>
            <a:ext cx="4152720" cy="5446191"/>
          </a:xfrm>
          <a:prstGeom prst="rect">
            <a:avLst/>
          </a:prstGeom>
        </p:spPr>
      </p:pic>
    </p:spTree>
    <p:extLst>
      <p:ext uri="{BB962C8B-B14F-4D97-AF65-F5344CB8AC3E}">
        <p14:creationId xmlns:p14="http://schemas.microsoft.com/office/powerpoint/2010/main" val="2512683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BAFB9-97AB-49A0-BE3F-4ACE0CB862A0}"/>
              </a:ext>
            </a:extLst>
          </p:cNvPr>
          <p:cNvSpPr>
            <a:spLocks noGrp="1"/>
          </p:cNvSpPr>
          <p:nvPr>
            <p:ph type="title"/>
          </p:nvPr>
        </p:nvSpPr>
        <p:spPr>
          <a:xfrm>
            <a:off x="1524000" y="1376363"/>
            <a:ext cx="9144000" cy="2521594"/>
          </a:xfrm>
        </p:spPr>
        <p:txBody>
          <a:bodyPr vert="horz" lIns="91440" tIns="45720" rIns="91440" bIns="45720" rtlCol="0" anchor="b">
            <a:normAutofit/>
          </a:bodyPr>
          <a:lstStyle/>
          <a:p>
            <a:pPr algn="ctr"/>
            <a:r>
              <a:rPr lang="en-US" sz="7000" kern="1200" dirty="0" err="1">
                <a:solidFill>
                  <a:schemeClr val="accent6">
                    <a:lumMod val="75000"/>
                  </a:schemeClr>
                </a:solidFill>
                <a:latin typeface="+mj-lt"/>
                <a:ea typeface="+mj-ea"/>
                <a:cs typeface="+mj-cs"/>
              </a:rPr>
              <a:t>Kirchoff’s</a:t>
            </a:r>
            <a:r>
              <a:rPr lang="en-US" sz="7000" kern="1200" dirty="0">
                <a:solidFill>
                  <a:schemeClr val="accent6">
                    <a:lumMod val="75000"/>
                  </a:schemeClr>
                </a:solidFill>
                <a:latin typeface="+mj-lt"/>
                <a:ea typeface="+mj-ea"/>
                <a:cs typeface="+mj-cs"/>
              </a:rPr>
              <a:t> Voltage Law</a:t>
            </a:r>
          </a:p>
        </p:txBody>
      </p:sp>
      <p:sp>
        <p:nvSpPr>
          <p:cNvPr id="3" name="Content Placeholder 2">
            <a:extLst>
              <a:ext uri="{FF2B5EF4-FFF2-40B4-BE49-F238E27FC236}">
                <a16:creationId xmlns:a16="http://schemas.microsoft.com/office/drawing/2014/main" id="{D0415563-7B34-4B95-B593-E22EEB061964}"/>
              </a:ext>
            </a:extLst>
          </p:cNvPr>
          <p:cNvSpPr>
            <a:spLocks noGrp="1"/>
          </p:cNvSpPr>
          <p:nvPr>
            <p:ph idx="1"/>
          </p:nvPr>
        </p:nvSpPr>
        <p:spPr>
          <a:xfrm>
            <a:off x="1524000" y="4617728"/>
            <a:ext cx="9144000" cy="944339"/>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rPr>
              <a:t>60. Ashutosh </a:t>
            </a:r>
            <a:r>
              <a:rPr lang="en-US" sz="2400" kern="1200" dirty="0" err="1">
                <a:solidFill>
                  <a:schemeClr val="tx1"/>
                </a:solidFill>
                <a:latin typeface="+mn-lt"/>
                <a:ea typeface="+mn-ea"/>
                <a:cs typeface="+mn-cs"/>
              </a:rPr>
              <a:t>Ukande</a:t>
            </a:r>
            <a:endParaRPr lang="en-US" sz="2400" kern="1200" dirty="0">
              <a:solidFill>
                <a:schemeClr val="tx1"/>
              </a:solidFill>
              <a:latin typeface="+mn-lt"/>
              <a:ea typeface="+mn-ea"/>
              <a:cs typeface="+mn-cs"/>
            </a:endParaRPr>
          </a:p>
        </p:txBody>
      </p:sp>
      <p:cxnSp>
        <p:nvCxnSpPr>
          <p:cNvPr id="14" name="Straight Connector 13">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36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15DD22-416F-4E93-A3AE-7AA1122290ED}"/>
              </a:ext>
            </a:extLst>
          </p:cNvPr>
          <p:cNvSpPr>
            <a:spLocks noGrp="1"/>
          </p:cNvSpPr>
          <p:nvPr>
            <p:ph type="title"/>
          </p:nvPr>
        </p:nvSpPr>
        <p:spPr>
          <a:xfrm>
            <a:off x="794134" y="202100"/>
            <a:ext cx="9392421" cy="1330841"/>
          </a:xfrm>
        </p:spPr>
        <p:txBody>
          <a:bodyPr>
            <a:normAutofit/>
          </a:bodyPr>
          <a:lstStyle/>
          <a:p>
            <a:r>
              <a:rPr lang="en-IN" sz="6000" dirty="0">
                <a:solidFill>
                  <a:schemeClr val="accent2">
                    <a:lumMod val="75000"/>
                  </a:schemeClr>
                </a:solidFill>
              </a:rPr>
              <a:t>Statement</a:t>
            </a:r>
            <a:endParaRPr lang="en-US" sz="6000" dirty="0">
              <a:solidFill>
                <a:schemeClr val="accent2">
                  <a:lumMod val="75000"/>
                </a:schemeClr>
              </a:solidFill>
            </a:endParaRPr>
          </a:p>
        </p:txBody>
      </p:sp>
      <p:sp>
        <p:nvSpPr>
          <p:cNvPr id="3" name="Content Placeholder 2">
            <a:extLst>
              <a:ext uri="{FF2B5EF4-FFF2-40B4-BE49-F238E27FC236}">
                <a16:creationId xmlns:a16="http://schemas.microsoft.com/office/drawing/2014/main" id="{CF32DC8C-667F-464E-820C-B6BF44A54B6E}"/>
              </a:ext>
            </a:extLst>
          </p:cNvPr>
          <p:cNvSpPr>
            <a:spLocks noGrp="1"/>
          </p:cNvSpPr>
          <p:nvPr>
            <p:ph idx="1"/>
          </p:nvPr>
        </p:nvSpPr>
        <p:spPr>
          <a:xfrm>
            <a:off x="924122" y="2501031"/>
            <a:ext cx="4958966" cy="3917773"/>
          </a:xfrm>
        </p:spPr>
        <p:txBody>
          <a:bodyPr>
            <a:normAutofit/>
          </a:bodyPr>
          <a:lstStyle/>
          <a:p>
            <a:pPr marL="0" indent="0">
              <a:buNone/>
            </a:pPr>
            <a:r>
              <a:rPr lang="en-US" sz="3600" dirty="0"/>
              <a:t>Kirchhoff's voltage law states that the voltage around a loop equals the sum of every voltage drop in the same loop for any closed network and equals zero.</a:t>
            </a:r>
          </a:p>
        </p:txBody>
      </p:sp>
      <p:pic>
        <p:nvPicPr>
          <p:cNvPr id="4" name="Picture 3">
            <a:extLst>
              <a:ext uri="{FF2B5EF4-FFF2-40B4-BE49-F238E27FC236}">
                <a16:creationId xmlns:a16="http://schemas.microsoft.com/office/drawing/2014/main" id="{9B7AFB7A-2DF7-47BC-A55D-E3B53AFA770A}"/>
              </a:ext>
            </a:extLst>
          </p:cNvPr>
          <p:cNvPicPr>
            <a:picLocks noChangeAspect="1"/>
          </p:cNvPicPr>
          <p:nvPr/>
        </p:nvPicPr>
        <p:blipFill>
          <a:blip r:embed="rId2"/>
          <a:stretch>
            <a:fillRect/>
          </a:stretch>
        </p:blipFill>
        <p:spPr>
          <a:xfrm>
            <a:off x="6719367" y="2978779"/>
            <a:ext cx="4788505" cy="2168185"/>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6766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4" name="Rectangle 7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blue and black Arduino Mega circuit board">
            <a:extLst>
              <a:ext uri="{FF2B5EF4-FFF2-40B4-BE49-F238E27FC236}">
                <a16:creationId xmlns:a16="http://schemas.microsoft.com/office/drawing/2014/main" id="{AB976392-6226-4ED8-8BC9-AAE1CB8A7894}"/>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2656" b="1234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5EF93B-715F-4BD4-9970-E16F79E86EB5}"/>
              </a:ext>
            </a:extLst>
          </p:cNvPr>
          <p:cNvSpPr>
            <a:spLocks noGrp="1"/>
          </p:cNvSpPr>
          <p:nvPr>
            <p:ph type="title"/>
          </p:nvPr>
        </p:nvSpPr>
        <p:spPr>
          <a:xfrm>
            <a:off x="838199" y="1065862"/>
            <a:ext cx="6052955" cy="4726276"/>
          </a:xfrm>
        </p:spPr>
        <p:txBody>
          <a:bodyPr vert="horz" lIns="91440" tIns="45720" rIns="91440" bIns="45720" rtlCol="0">
            <a:normAutofit fontScale="90000"/>
          </a:bodyPr>
          <a:lstStyle/>
          <a:p>
            <a:pPr algn="r"/>
            <a:r>
              <a:rPr lang="en-US" sz="8000">
                <a:ln w="22225">
                  <a:solidFill>
                    <a:srgbClr val="FFFFFF"/>
                  </a:solidFill>
                </a:ln>
                <a:noFill/>
              </a:rPr>
              <a:t>Example with Relation to Calculus</a:t>
            </a:r>
          </a:p>
        </p:txBody>
      </p:sp>
      <p:cxnSp>
        <p:nvCxnSpPr>
          <p:cNvPr id="12295" name="Straight Connector 74">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159392-BEDE-4B88-A517-39203DF73199}"/>
              </a:ext>
            </a:extLst>
          </p:cNvPr>
          <p:cNvSpPr>
            <a:spLocks noGrp="1"/>
          </p:cNvSpPr>
          <p:nvPr>
            <p:ph idx="1"/>
          </p:nvPr>
        </p:nvSpPr>
        <p:spPr>
          <a:xfrm>
            <a:off x="7534641" y="1065862"/>
            <a:ext cx="3860002" cy="4726276"/>
          </a:xfrm>
        </p:spPr>
        <p:txBody>
          <a:bodyPr vert="horz" lIns="91440" tIns="45720" rIns="91440" bIns="45720" rtlCol="0" anchor="ctr">
            <a:normAutofit/>
          </a:bodyPr>
          <a:lstStyle/>
          <a:p>
            <a:pPr marL="0" indent="0">
              <a:buNone/>
            </a:pPr>
            <a:r>
              <a:rPr lang="en-US" sz="2000">
                <a:solidFill>
                  <a:srgbClr val="FFFFFF"/>
                </a:solidFill>
              </a:rPr>
              <a:t>56. Tirth Thesiya</a:t>
            </a:r>
          </a:p>
        </p:txBody>
      </p:sp>
    </p:spTree>
    <p:extLst>
      <p:ext uri="{BB962C8B-B14F-4D97-AF65-F5344CB8AC3E}">
        <p14:creationId xmlns:p14="http://schemas.microsoft.com/office/powerpoint/2010/main" val="243742828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B8F26-A657-4294-877E-164A3222B18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Problem 2</a:t>
            </a:r>
          </a:p>
        </p:txBody>
      </p:sp>
      <p:pic>
        <p:nvPicPr>
          <p:cNvPr id="8" name="Content Placeholder 7">
            <a:extLst>
              <a:ext uri="{FF2B5EF4-FFF2-40B4-BE49-F238E27FC236}">
                <a16:creationId xmlns:a16="http://schemas.microsoft.com/office/drawing/2014/main" id="{DFEF0E45-D85E-4441-BA68-34B74D045AE4}"/>
              </a:ext>
            </a:extLst>
          </p:cNvPr>
          <p:cNvPicPr>
            <a:picLocks noGrp="1" noChangeAspect="1"/>
          </p:cNvPicPr>
          <p:nvPr>
            <p:ph idx="1"/>
          </p:nvPr>
        </p:nvPicPr>
        <p:blipFill>
          <a:blip r:embed="rId2"/>
          <a:stretch>
            <a:fillRect/>
          </a:stretch>
        </p:blipFill>
        <p:spPr>
          <a:xfrm>
            <a:off x="838200" y="2362245"/>
            <a:ext cx="10515599" cy="3443858"/>
          </a:xfrm>
          <a:prstGeom prst="rect">
            <a:avLst/>
          </a:prstGeom>
        </p:spPr>
      </p:pic>
    </p:spTree>
    <p:extLst>
      <p:ext uri="{BB962C8B-B14F-4D97-AF65-F5344CB8AC3E}">
        <p14:creationId xmlns:p14="http://schemas.microsoft.com/office/powerpoint/2010/main" val="3961203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71A45A9-A3E3-4662-93A1-B9B6DBC24DFF}"/>
              </a:ext>
            </a:extLst>
          </p:cNvPr>
          <p:cNvPicPr>
            <a:picLocks noGrp="1" noChangeAspect="1"/>
          </p:cNvPicPr>
          <p:nvPr>
            <p:ph idx="1"/>
          </p:nvPr>
        </p:nvPicPr>
        <p:blipFill>
          <a:blip r:embed="rId2"/>
          <a:stretch>
            <a:fillRect/>
          </a:stretch>
        </p:blipFill>
        <p:spPr>
          <a:xfrm>
            <a:off x="1794018" y="643467"/>
            <a:ext cx="8603964" cy="5571066"/>
          </a:xfrm>
          <a:prstGeom prst="rect">
            <a:avLst/>
          </a:prstGeom>
        </p:spPr>
      </p:pic>
    </p:spTree>
    <p:extLst>
      <p:ext uri="{BB962C8B-B14F-4D97-AF65-F5344CB8AC3E}">
        <p14:creationId xmlns:p14="http://schemas.microsoft.com/office/powerpoint/2010/main" val="366658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images.unsplash.com/photo-1635070041078-e363dbe005cb?ixlib=rb-1.2.1&amp;ixid=MnwxMjA3fDB8MHxzZWFyY2h8Mnx8bWF0aHxlbnwwfHwwfHw%3D&amp;w=1000&amp;q=80">
            <a:extLst>
              <a:ext uri="{FF2B5EF4-FFF2-40B4-BE49-F238E27FC236}">
                <a16:creationId xmlns:a16="http://schemas.microsoft.com/office/drawing/2014/main" id="{62AE0BE7-738D-46CD-A4AC-D63C8C5D6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20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1687C0-85DD-4E38-86CA-25FDB1B2B97D}"/>
              </a:ext>
            </a:extLst>
          </p:cNvPr>
          <p:cNvSpPr/>
          <p:nvPr/>
        </p:nvSpPr>
        <p:spPr>
          <a:xfrm>
            <a:off x="2455673" y="126163"/>
            <a:ext cx="7085490" cy="2229110"/>
          </a:xfrm>
          <a:prstGeom prst="rect">
            <a:avLst/>
          </a:prstGeom>
          <a:solidFill>
            <a:schemeClr val="bg1"/>
          </a:solid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B26FCB-B3F7-4B54-97B2-4E3E263D6989}"/>
              </a:ext>
            </a:extLst>
          </p:cNvPr>
          <p:cNvSpPr>
            <a:spLocks noGrp="1"/>
          </p:cNvSpPr>
          <p:nvPr>
            <p:ph type="title"/>
          </p:nvPr>
        </p:nvSpPr>
        <p:spPr/>
        <p:txBody>
          <a:bodyPr/>
          <a:lstStyle/>
          <a:p>
            <a:pPr algn="ctr"/>
            <a:r>
              <a:rPr lang="en-IN" sz="8000" dirty="0">
                <a:ln w="22225">
                  <a:solidFill>
                    <a:schemeClr val="tx1"/>
                  </a:solidFill>
                  <a:miter lim="800000"/>
                </a:ln>
                <a:noFill/>
              </a:rPr>
              <a:t>Contents</a:t>
            </a:r>
            <a:endParaRPr lang="en-US" sz="6600" dirty="0">
              <a:ln w="22225">
                <a:solidFill>
                  <a:schemeClr val="tx1"/>
                </a:solidFill>
                <a:miter lim="800000"/>
              </a:ln>
              <a:noFill/>
            </a:endParaRP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742B7CB8-85BB-45D9-8BD1-F275F0E975B4}"/>
                  </a:ext>
                </a:extLst>
              </p:cNvPr>
              <p:cNvGraphicFramePr>
                <a:graphicFrameLocks noChangeAspect="1"/>
              </p:cNvGraphicFramePr>
              <p:nvPr>
                <p:extLst>
                  <p:ext uri="{D42A27DB-BD31-4B8C-83A1-F6EECF244321}">
                    <p14:modId xmlns:p14="http://schemas.microsoft.com/office/powerpoint/2010/main" val="58297824"/>
                  </p:ext>
                </p:extLst>
              </p:nvPr>
            </p:nvGraphicFramePr>
            <p:xfrm>
              <a:off x="838200" y="1825625"/>
              <a:ext cx="10515600" cy="4351338"/>
            </p:xfrm>
            <a:graphic>
              <a:graphicData uri="http://schemas.microsoft.com/office/powerpoint/2016/summaryzoom">
                <psuz:summaryZm>
                  <psuz:summaryZmObj sectionId="{924B73B1-5438-4CC5-96EC-9ACCD1AC24D5}">
                    <psuz:zmPr id="{79F3E6C6-7748-4639-83A6-43AB7CED23FD}" transitionDur="1000">
                      <p166:blipFill xmlns:p166="http://schemas.microsoft.com/office/powerpoint/2016/6/main">
                        <a:blip r:embed="rId3"/>
                        <a:stretch>
                          <a:fillRect/>
                        </a:stretch>
                      </p166:blipFill>
                      <p166:spPr xmlns:p166="http://schemas.microsoft.com/office/powerpoint/2016/6/main">
                        <a:xfrm>
                          <a:off x="392692" y="800426"/>
                          <a:ext cx="2366010" cy="1330880"/>
                        </a:xfrm>
                        <a:prstGeom prst="rect">
                          <a:avLst/>
                        </a:prstGeom>
                        <a:ln w="3175">
                          <a:solidFill>
                            <a:prstClr val="ltGray"/>
                          </a:solidFill>
                        </a:ln>
                      </p166:spPr>
                    </psuz:zmPr>
                  </psuz:summaryZmObj>
                  <psuz:summaryZmObj sectionId="{D5FAC44E-857E-46FE-B452-3F88F539B990}">
                    <psuz:zmPr id="{0B39B816-AAA0-44EA-B2C0-95C252E7CCF3}" transitionDur="1000">
                      <p166:blipFill xmlns:p166="http://schemas.microsoft.com/office/powerpoint/2016/6/main">
                        <a:blip r:embed="rId4"/>
                        <a:stretch>
                          <a:fillRect/>
                        </a:stretch>
                      </p166:blipFill>
                      <p166:spPr xmlns:p166="http://schemas.microsoft.com/office/powerpoint/2016/6/main">
                        <a:xfrm>
                          <a:off x="2847427" y="800426"/>
                          <a:ext cx="2366010" cy="1330880"/>
                        </a:xfrm>
                        <a:prstGeom prst="rect">
                          <a:avLst/>
                        </a:prstGeom>
                        <a:ln w="3175">
                          <a:solidFill>
                            <a:prstClr val="ltGray"/>
                          </a:solidFill>
                        </a:ln>
                      </p166:spPr>
                    </psuz:zmPr>
                  </psuz:summaryZmObj>
                  <psuz:summaryZmObj sectionId="{01A9BD2D-B3C7-4BDA-BB01-379639C5480D}">
                    <psuz:zmPr id="{24CE4DE8-EE8F-4C09-8A3E-2A13334C964C}" transitionDur="1000">
                      <p166:blipFill xmlns:p166="http://schemas.microsoft.com/office/powerpoint/2016/6/main">
                        <a:blip r:embed="rId5"/>
                        <a:stretch>
                          <a:fillRect/>
                        </a:stretch>
                      </p166:blipFill>
                      <p166:spPr xmlns:p166="http://schemas.microsoft.com/office/powerpoint/2016/6/main">
                        <a:xfrm>
                          <a:off x="5302162" y="800426"/>
                          <a:ext cx="2366010" cy="1330880"/>
                        </a:xfrm>
                        <a:prstGeom prst="rect">
                          <a:avLst/>
                        </a:prstGeom>
                        <a:ln w="3175">
                          <a:solidFill>
                            <a:prstClr val="ltGray"/>
                          </a:solidFill>
                        </a:ln>
                      </p166:spPr>
                    </psuz:zmPr>
                  </psuz:summaryZmObj>
                  <psuz:summaryZmObj sectionId="{3ED178D8-258F-4B31-B191-72832F4B2C47}">
                    <psuz:zmPr id="{7E7EBE66-DC0B-4842-AF0B-DC60CEF77648}" transitionDur="1000">
                      <p166:blipFill xmlns:p166="http://schemas.microsoft.com/office/powerpoint/2016/6/main">
                        <a:blip r:embed="rId6"/>
                        <a:stretch>
                          <a:fillRect/>
                        </a:stretch>
                      </p166:blipFill>
                      <p166:spPr xmlns:p166="http://schemas.microsoft.com/office/powerpoint/2016/6/main">
                        <a:xfrm>
                          <a:off x="7756897" y="800426"/>
                          <a:ext cx="2366010" cy="1330880"/>
                        </a:xfrm>
                        <a:prstGeom prst="rect">
                          <a:avLst/>
                        </a:prstGeom>
                        <a:ln w="3175">
                          <a:solidFill>
                            <a:prstClr val="ltGray"/>
                          </a:solidFill>
                        </a:ln>
                      </p166:spPr>
                    </psuz:zmPr>
                  </psuz:summaryZmObj>
                  <psuz:summaryZmObj sectionId="{37A1EAEB-112C-4B27-B6E8-E5D16BE58B70}">
                    <psuz:zmPr id="{6CE24E5F-801F-45E1-96B1-156D44614949}" transitionDur="1000">
                      <p166:blipFill xmlns:p166="http://schemas.microsoft.com/office/powerpoint/2016/6/main">
                        <a:blip r:embed="rId7"/>
                        <a:stretch>
                          <a:fillRect/>
                        </a:stretch>
                      </p166:blipFill>
                      <p166:spPr xmlns:p166="http://schemas.microsoft.com/office/powerpoint/2016/6/main">
                        <a:xfrm>
                          <a:off x="392692" y="2220031"/>
                          <a:ext cx="2366010" cy="1330880"/>
                        </a:xfrm>
                        <a:prstGeom prst="rect">
                          <a:avLst/>
                        </a:prstGeom>
                        <a:ln w="3175">
                          <a:solidFill>
                            <a:prstClr val="ltGray"/>
                          </a:solidFill>
                        </a:ln>
                      </p166:spPr>
                    </psuz:zmPr>
                  </psuz:summaryZmObj>
                  <psuz:summaryZmObj sectionId="{E80EA4E2-FC21-49CF-AA32-2F1DF8869E5A}">
                    <psuz:zmPr id="{C86294F0-02F1-4087-B7BE-FB8B849B5DFE}" transitionDur="1000">
                      <p166:blipFill xmlns:p166="http://schemas.microsoft.com/office/powerpoint/2016/6/main">
                        <a:blip r:embed="rId8"/>
                        <a:stretch>
                          <a:fillRect/>
                        </a:stretch>
                      </p166:blipFill>
                      <p166:spPr xmlns:p166="http://schemas.microsoft.com/office/powerpoint/2016/6/main">
                        <a:xfrm>
                          <a:off x="2847427" y="2220031"/>
                          <a:ext cx="2366010" cy="1330880"/>
                        </a:xfrm>
                        <a:prstGeom prst="rect">
                          <a:avLst/>
                        </a:prstGeom>
                        <a:ln w="3175">
                          <a:solidFill>
                            <a:prstClr val="ltGray"/>
                          </a:solidFill>
                        </a:ln>
                      </p166:spPr>
                    </psuz:zmPr>
                  </psuz:summaryZmObj>
                  <psuz:summaryZmObj sectionId="{94CDB611-7290-42A1-809C-329F396E824E}">
                    <psuz:zmPr id="{DF0B43AB-EFE1-4959-9780-1AAA0F3D65F7}" transitionDur="1000">
                      <p166:blipFill xmlns:p166="http://schemas.microsoft.com/office/powerpoint/2016/6/main">
                        <a:blip r:embed="rId9"/>
                        <a:stretch>
                          <a:fillRect/>
                        </a:stretch>
                      </p166:blipFill>
                      <p166:spPr xmlns:p166="http://schemas.microsoft.com/office/powerpoint/2016/6/main">
                        <a:xfrm>
                          <a:off x="5302162" y="2220031"/>
                          <a:ext cx="2366010" cy="1330880"/>
                        </a:xfrm>
                        <a:prstGeom prst="rect">
                          <a:avLst/>
                        </a:prstGeom>
                        <a:ln w="3175">
                          <a:solidFill>
                            <a:prstClr val="ltGray"/>
                          </a:solidFill>
                        </a:ln>
                      </p166:spPr>
                    </psuz:zmPr>
                  </psuz:summaryZmObj>
                  <psuz:summaryZmObj sectionId="{C5E5C930-119D-4853-884D-531CC317C2CF}">
                    <psuz:zmPr id="{EF27407C-904C-457E-8900-0F1A09CB19D9}" transitionDur="1000">
                      <p166:blipFill xmlns:p166="http://schemas.microsoft.com/office/powerpoint/2016/6/main">
                        <a:blip r:embed="rId10"/>
                        <a:stretch>
                          <a:fillRect/>
                        </a:stretch>
                      </p166:blipFill>
                      <p166:spPr xmlns:p166="http://schemas.microsoft.com/office/powerpoint/2016/6/main">
                        <a:xfrm>
                          <a:off x="7756897" y="2220031"/>
                          <a:ext cx="2366010" cy="133088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742B7CB8-85BB-45D9-8BD1-F275F0E975B4}"/>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30892" y="2626051"/>
                  <a:ext cx="2366010" cy="133088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685627" y="2626051"/>
                  <a:ext cx="2366010" cy="133088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40362" y="2626051"/>
                  <a:ext cx="2366010" cy="1330880"/>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8595097" y="2626051"/>
                  <a:ext cx="2366010" cy="1330880"/>
                </a:xfrm>
                <a:prstGeom prst="rect">
                  <a:avLst/>
                </a:prstGeom>
                <a:ln w="3175">
                  <a:solidFill>
                    <a:prstClr val="ltGray"/>
                  </a:solidFill>
                </a:ln>
              </p:spPr>
            </p:pic>
            <p:pic>
              <p:nvPicPr>
                <p:cNvPr id="11" name="Picture 11">
                  <a:hlinkClick r:id="rId15"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230892" y="4045656"/>
                  <a:ext cx="2366010" cy="1330880"/>
                </a:xfrm>
                <a:prstGeom prst="rect">
                  <a:avLst/>
                </a:prstGeom>
                <a:ln w="3175">
                  <a:solidFill>
                    <a:prstClr val="ltGray"/>
                  </a:solidFill>
                </a:ln>
              </p:spPr>
            </p:pic>
            <p:pic>
              <p:nvPicPr>
                <p:cNvPr id="12" name="Picture 12">
                  <a:hlinkClick r:id="rId16"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3685627" y="4045656"/>
                  <a:ext cx="2366010" cy="1330880"/>
                </a:xfrm>
                <a:prstGeom prst="rect">
                  <a:avLst/>
                </a:prstGeom>
                <a:ln w="3175">
                  <a:solidFill>
                    <a:prstClr val="ltGray"/>
                  </a:solidFill>
                </a:ln>
              </p:spPr>
            </p:pic>
            <p:pic>
              <p:nvPicPr>
                <p:cNvPr id="13" name="Picture 13">
                  <a:hlinkClick r:id="rId17"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6140362" y="4045656"/>
                  <a:ext cx="2366010" cy="1330880"/>
                </a:xfrm>
                <a:prstGeom prst="rect">
                  <a:avLst/>
                </a:prstGeom>
                <a:ln w="3175">
                  <a:solidFill>
                    <a:prstClr val="ltGray"/>
                  </a:solidFill>
                </a:ln>
              </p:spPr>
            </p:pic>
            <p:pic>
              <p:nvPicPr>
                <p:cNvPr id="14" name="Picture 14">
                  <a:hlinkClick r:id="rId18"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595097" y="4045656"/>
                  <a:ext cx="2366010" cy="1330880"/>
                </a:xfrm>
                <a:prstGeom prst="rect">
                  <a:avLst/>
                </a:prstGeom>
                <a:ln w="3175">
                  <a:solidFill>
                    <a:prstClr val="ltGray"/>
                  </a:solidFill>
                </a:ln>
              </p:spPr>
            </p:pic>
          </p:grpSp>
        </mc:Fallback>
      </mc:AlternateContent>
    </p:spTree>
    <p:extLst>
      <p:ext uri="{BB962C8B-B14F-4D97-AF65-F5344CB8AC3E}">
        <p14:creationId xmlns:p14="http://schemas.microsoft.com/office/powerpoint/2010/main" val="2271960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D050B5C-8F94-493B-81AA-20E56744172A}"/>
              </a:ext>
            </a:extLst>
          </p:cNvPr>
          <p:cNvPicPr>
            <a:picLocks noGrp="1" noChangeAspect="1"/>
          </p:cNvPicPr>
          <p:nvPr>
            <p:ph idx="1"/>
          </p:nvPr>
        </p:nvPicPr>
        <p:blipFill>
          <a:blip r:embed="rId2"/>
          <a:stretch>
            <a:fillRect/>
          </a:stretch>
        </p:blipFill>
        <p:spPr>
          <a:xfrm>
            <a:off x="1938488" y="643467"/>
            <a:ext cx="8315023" cy="5571066"/>
          </a:xfrm>
          <a:prstGeom prst="rect">
            <a:avLst/>
          </a:prstGeom>
        </p:spPr>
      </p:pic>
    </p:spTree>
    <p:extLst>
      <p:ext uri="{BB962C8B-B14F-4D97-AF65-F5344CB8AC3E}">
        <p14:creationId xmlns:p14="http://schemas.microsoft.com/office/powerpoint/2010/main" val="171789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82F8962-FAEA-4823-B460-7D8CAD4E3067}"/>
              </a:ext>
            </a:extLst>
          </p:cNvPr>
          <p:cNvPicPr>
            <a:picLocks noGrp="1" noChangeAspect="1"/>
          </p:cNvPicPr>
          <p:nvPr>
            <p:ph idx="1"/>
          </p:nvPr>
        </p:nvPicPr>
        <p:blipFill>
          <a:blip r:embed="rId2"/>
          <a:stretch>
            <a:fillRect/>
          </a:stretch>
        </p:blipFill>
        <p:spPr>
          <a:xfrm>
            <a:off x="2058996" y="643467"/>
            <a:ext cx="8074008" cy="5571066"/>
          </a:xfrm>
          <a:prstGeom prst="rect">
            <a:avLst/>
          </a:prstGeom>
        </p:spPr>
      </p:pic>
    </p:spTree>
    <p:extLst>
      <p:ext uri="{BB962C8B-B14F-4D97-AF65-F5344CB8AC3E}">
        <p14:creationId xmlns:p14="http://schemas.microsoft.com/office/powerpoint/2010/main" val="2810471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B4872BA-1843-4A13-9209-DAFC3E78E757}"/>
              </a:ext>
            </a:extLst>
          </p:cNvPr>
          <p:cNvPicPr>
            <a:picLocks noGrp="1" noChangeAspect="1"/>
          </p:cNvPicPr>
          <p:nvPr>
            <p:ph idx="1"/>
          </p:nvPr>
        </p:nvPicPr>
        <p:blipFill>
          <a:blip r:embed="rId2"/>
          <a:stretch>
            <a:fillRect/>
          </a:stretch>
        </p:blipFill>
        <p:spPr>
          <a:xfrm>
            <a:off x="1709334" y="643467"/>
            <a:ext cx="8773332" cy="5571066"/>
          </a:xfrm>
          <a:prstGeom prst="rect">
            <a:avLst/>
          </a:prstGeom>
        </p:spPr>
      </p:pic>
    </p:spTree>
    <p:extLst>
      <p:ext uri="{BB962C8B-B14F-4D97-AF65-F5344CB8AC3E}">
        <p14:creationId xmlns:p14="http://schemas.microsoft.com/office/powerpoint/2010/main" val="307484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8" name="Rectangle 14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person playing guitar">
            <a:extLst>
              <a:ext uri="{FF2B5EF4-FFF2-40B4-BE49-F238E27FC236}">
                <a16:creationId xmlns:a16="http://schemas.microsoft.com/office/drawing/2014/main" id="{459C3621-0A21-4ECA-9444-729A45C4738F}"/>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2138" r="9656" b="1"/>
          <a:stretch/>
        </p:blipFill>
        <p:spPr bwMode="auto">
          <a:xfrm>
            <a:off x="3132160" y="1021"/>
            <a:ext cx="9059839"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FD6302-4D72-4717-A457-93613FF6EBA1}"/>
              </a:ext>
            </a:extLst>
          </p:cNvPr>
          <p:cNvSpPr>
            <a:spLocks noGrp="1"/>
          </p:cNvSpPr>
          <p:nvPr>
            <p:ph type="title"/>
          </p:nvPr>
        </p:nvSpPr>
        <p:spPr>
          <a:xfrm>
            <a:off x="6556100" y="1099671"/>
            <a:ext cx="4972511" cy="3367554"/>
          </a:xfrm>
        </p:spPr>
        <p:txBody>
          <a:bodyPr vert="horz" lIns="91440" tIns="45720" rIns="91440" bIns="45720" rtlCol="0" anchor="b">
            <a:normAutofit fontScale="90000"/>
          </a:bodyPr>
          <a:lstStyle/>
          <a:p>
            <a:r>
              <a:rPr lang="en-US" sz="5100" kern="1200">
                <a:latin typeface="+mj-lt"/>
                <a:ea typeface="+mj-ea"/>
                <a:cs typeface="+mj-cs"/>
              </a:rPr>
              <a:t>Applications of Integral Calculus in Electric Circuits and Music</a:t>
            </a:r>
          </a:p>
        </p:txBody>
      </p:sp>
      <p:sp>
        <p:nvSpPr>
          <p:cNvPr id="3" name="Content Placeholder 2">
            <a:extLst>
              <a:ext uri="{FF2B5EF4-FFF2-40B4-BE49-F238E27FC236}">
                <a16:creationId xmlns:a16="http://schemas.microsoft.com/office/drawing/2014/main" id="{8F98D706-6438-493F-B8D3-E5A3CA37167E}"/>
              </a:ext>
            </a:extLst>
          </p:cNvPr>
          <p:cNvSpPr>
            <a:spLocks noGrp="1"/>
          </p:cNvSpPr>
          <p:nvPr>
            <p:ph idx="1"/>
          </p:nvPr>
        </p:nvSpPr>
        <p:spPr>
          <a:xfrm>
            <a:off x="6556100" y="4687316"/>
            <a:ext cx="4972512" cy="1517088"/>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50. Atharva Tanawade</a:t>
            </a:r>
          </a:p>
        </p:txBody>
      </p:sp>
      <p:sp>
        <p:nvSpPr>
          <p:cNvPr id="13339" name="Freeform: Shape 142">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20" name="Picture 8" descr="focus photo of gray and black circuit board">
            <a:extLst>
              <a:ext uri="{FF2B5EF4-FFF2-40B4-BE49-F238E27FC236}">
                <a16:creationId xmlns:a16="http://schemas.microsoft.com/office/drawing/2014/main" id="{415E2203-206D-48F2-873C-D3EED6DFF7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72" r="23465"/>
          <a:stretch/>
        </p:blipFill>
        <p:spPr bwMode="auto">
          <a:xfrm>
            <a:off x="20" y="10"/>
            <a:ext cx="6095980" cy="6857990"/>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31451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F7757-6E33-452A-9C86-C9750735B1D8}"/>
              </a:ext>
            </a:extLst>
          </p:cNvPr>
          <p:cNvSpPr>
            <a:spLocks noGrp="1"/>
          </p:cNvSpPr>
          <p:nvPr>
            <p:ph type="title"/>
          </p:nvPr>
        </p:nvSpPr>
        <p:spPr>
          <a:xfrm>
            <a:off x="838200" y="556995"/>
            <a:ext cx="10515600" cy="1133693"/>
          </a:xfrm>
        </p:spPr>
        <p:txBody>
          <a:bodyPr>
            <a:normAutofit fontScale="90000"/>
          </a:bodyPr>
          <a:lstStyle/>
          <a:p>
            <a:r>
              <a:rPr lang="en-IN" sz="5200"/>
              <a:t>1. Protecting Circuits with Resistors</a:t>
            </a:r>
            <a:endParaRPr lang="en-US" sz="5200"/>
          </a:p>
        </p:txBody>
      </p:sp>
      <p:graphicFrame>
        <p:nvGraphicFramePr>
          <p:cNvPr id="20" name="Content Placeholder 2">
            <a:extLst>
              <a:ext uri="{FF2B5EF4-FFF2-40B4-BE49-F238E27FC236}">
                <a16:creationId xmlns:a16="http://schemas.microsoft.com/office/drawing/2014/main" id="{FE128051-5FED-3E56-719C-791E903233A0}"/>
              </a:ext>
            </a:extLst>
          </p:cNvPr>
          <p:cNvGraphicFramePr>
            <a:graphicFrameLocks noGrp="1"/>
          </p:cNvGraphicFramePr>
          <p:nvPr>
            <p:ph idx="1"/>
            <p:extLst>
              <p:ext uri="{D42A27DB-BD31-4B8C-83A1-F6EECF244321}">
                <p14:modId xmlns:p14="http://schemas.microsoft.com/office/powerpoint/2010/main" val="5750353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2640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4464D8-FD41-4EA2-9094-791BB1112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4" name="Rectangle 13">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9DF772F-A79B-48F9-8B22-3B11AB306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745696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40D3A612-333F-402C-A368-E74D2C5BD6E3}"/>
              </a:ext>
            </a:extLst>
          </p:cNvPr>
          <p:cNvSpPr>
            <a:spLocks noGrp="1"/>
          </p:cNvSpPr>
          <p:nvPr>
            <p:ph type="title"/>
          </p:nvPr>
        </p:nvSpPr>
        <p:spPr>
          <a:xfrm>
            <a:off x="1191966" y="1021691"/>
            <a:ext cx="5689125" cy="1214728"/>
          </a:xfrm>
        </p:spPr>
        <p:txBody>
          <a:bodyPr anchor="b">
            <a:normAutofit/>
          </a:bodyPr>
          <a:lstStyle/>
          <a:p>
            <a:r>
              <a:rPr lang="en-IN" sz="4800" dirty="0">
                <a:solidFill>
                  <a:schemeClr val="accent2">
                    <a:lumMod val="75000"/>
                  </a:schemeClr>
                </a:solidFill>
              </a:rPr>
              <a:t>2. </a:t>
            </a:r>
            <a:r>
              <a:rPr lang="en-IN" sz="4800" dirty="0" err="1">
                <a:solidFill>
                  <a:schemeClr val="accent2">
                    <a:lumMod val="75000"/>
                  </a:schemeClr>
                </a:solidFill>
              </a:rPr>
              <a:t>Signaling</a:t>
            </a:r>
            <a:endParaRPr lang="en-US" sz="4800" dirty="0">
              <a:solidFill>
                <a:schemeClr val="accent2">
                  <a:lumMod val="75000"/>
                </a:schemeClr>
              </a:solidFill>
            </a:endParaRPr>
          </a:p>
        </p:txBody>
      </p:sp>
      <p:sp>
        <p:nvSpPr>
          <p:cNvPr id="3" name="Content Placeholder 2">
            <a:extLst>
              <a:ext uri="{FF2B5EF4-FFF2-40B4-BE49-F238E27FC236}">
                <a16:creationId xmlns:a16="http://schemas.microsoft.com/office/drawing/2014/main" id="{42D7252C-9A15-44DC-842A-5499D186FAEF}"/>
              </a:ext>
            </a:extLst>
          </p:cNvPr>
          <p:cNvSpPr>
            <a:spLocks noGrp="1"/>
          </p:cNvSpPr>
          <p:nvPr>
            <p:ph idx="1"/>
          </p:nvPr>
        </p:nvSpPr>
        <p:spPr>
          <a:xfrm>
            <a:off x="1042497" y="2622693"/>
            <a:ext cx="6611012" cy="2941544"/>
          </a:xfrm>
        </p:spPr>
        <p:txBody>
          <a:bodyPr>
            <a:normAutofit/>
          </a:bodyPr>
          <a:lstStyle/>
          <a:p>
            <a:pPr marL="0" indent="0">
              <a:buNone/>
            </a:pPr>
            <a:r>
              <a:rPr lang="en-US" sz="2400" dirty="0"/>
              <a:t>But KVL is more than lighting up an LED without burning the copper trace. The whole idea that defines KVL is about the conservation of energy. The energy source (power voltage), is being dissipated in a closed loop. However, the unchanging constant is the current flowing through it. This phenomenon has led to the popular usage of the 4-20 mA current loop </a:t>
            </a:r>
            <a:r>
              <a:rPr lang="en-US" sz="2400" i="1" dirty="0"/>
              <a:t>signaling in industrial application.</a:t>
            </a:r>
          </a:p>
        </p:txBody>
      </p:sp>
    </p:spTree>
    <p:extLst>
      <p:ext uri="{BB962C8B-B14F-4D97-AF65-F5344CB8AC3E}">
        <p14:creationId xmlns:p14="http://schemas.microsoft.com/office/powerpoint/2010/main" val="1370864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The Different Types of Resistors">
            <a:extLst>
              <a:ext uri="{FF2B5EF4-FFF2-40B4-BE49-F238E27FC236}">
                <a16:creationId xmlns:a16="http://schemas.microsoft.com/office/drawing/2014/main" id="{1D5ACB7A-1760-4BE1-8525-7AEDA64B441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9E2370-6AEC-491C-82BC-E90C74E77AE8}"/>
              </a:ext>
            </a:extLst>
          </p:cNvPr>
          <p:cNvSpPr>
            <a:spLocks noGrp="1"/>
          </p:cNvSpPr>
          <p:nvPr>
            <p:ph type="title"/>
          </p:nvPr>
        </p:nvSpPr>
        <p:spPr>
          <a:xfrm>
            <a:off x="891309" y="0"/>
            <a:ext cx="8511309" cy="2794000"/>
          </a:xfrm>
        </p:spPr>
        <p:txBody>
          <a:bodyPr vert="horz" lIns="91440" tIns="45720" rIns="91440" bIns="45720" rtlCol="0" anchor="b">
            <a:noAutofit/>
          </a:bodyPr>
          <a:lstStyle/>
          <a:p>
            <a:r>
              <a:rPr lang="en-US" sz="8000" dirty="0">
                <a:ln w="22225">
                  <a:solidFill>
                    <a:schemeClr val="tx1"/>
                  </a:solidFill>
                  <a:miter lim="800000"/>
                </a:ln>
                <a:noFill/>
              </a:rPr>
              <a:t>Limiting Resistors</a:t>
            </a:r>
          </a:p>
        </p:txBody>
      </p:sp>
      <p:sp>
        <p:nvSpPr>
          <p:cNvPr id="3" name="Content Placeholder 2">
            <a:extLst>
              <a:ext uri="{FF2B5EF4-FFF2-40B4-BE49-F238E27FC236}">
                <a16:creationId xmlns:a16="http://schemas.microsoft.com/office/drawing/2014/main" id="{9EF41E53-3A87-49DE-A1F4-2CF340545378}"/>
              </a:ext>
            </a:extLst>
          </p:cNvPr>
          <p:cNvSpPr>
            <a:spLocks noGrp="1"/>
          </p:cNvSpPr>
          <p:nvPr>
            <p:ph idx="1"/>
          </p:nvPr>
        </p:nvSpPr>
        <p:spPr>
          <a:xfrm>
            <a:off x="891309" y="3850429"/>
            <a:ext cx="10663382" cy="1951142"/>
          </a:xfrm>
        </p:spPr>
        <p:txBody>
          <a:bodyPr vert="horz" lIns="91440" tIns="45720" rIns="91440" bIns="45720" rtlCol="0">
            <a:normAutofit/>
          </a:bodyPr>
          <a:lstStyle/>
          <a:p>
            <a:pPr marL="0" indent="0">
              <a:buNone/>
            </a:pPr>
            <a:r>
              <a:rPr lang="en-US" sz="4400" dirty="0"/>
              <a:t>A simple circuit for an LED light KVL is the reason for a limiting resistor in LED circuitry.</a:t>
            </a:r>
          </a:p>
        </p:txBody>
      </p:sp>
    </p:spTree>
    <p:extLst>
      <p:ext uri="{BB962C8B-B14F-4D97-AF65-F5344CB8AC3E}">
        <p14:creationId xmlns:p14="http://schemas.microsoft.com/office/powerpoint/2010/main" val="101667260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210E2-7A44-462A-AD35-E4FD4C5DE33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Wheatstone’s Bridge</a:t>
            </a:r>
          </a:p>
        </p:txBody>
      </p:sp>
      <p:pic>
        <p:nvPicPr>
          <p:cNvPr id="7170" name="Picture 2" descr="Bridge Circuits | DC Metering Circuits | Electronics Textbook">
            <a:extLst>
              <a:ext uri="{FF2B5EF4-FFF2-40B4-BE49-F238E27FC236}">
                <a16:creationId xmlns:a16="http://schemas.microsoft.com/office/drawing/2014/main" id="{5E06CEBA-C88A-4759-916B-D74CDC6050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1198964"/>
            <a:ext cx="7188199" cy="4456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836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aerial photo of lighted cityscape">
            <a:extLst>
              <a:ext uri="{FF2B5EF4-FFF2-40B4-BE49-F238E27FC236}">
                <a16:creationId xmlns:a16="http://schemas.microsoft.com/office/drawing/2014/main" id="{0669D021-881B-4249-9E69-F7ABF6B282E5}"/>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artisticMarker/>
                    </a14:imgEffect>
                    <a14:imgEffect>
                      <a14:brightnessContrast bright="-20000"/>
                    </a14:imgEffect>
                  </a14:imgLayer>
                </a14:imgProps>
              </a:ext>
              <a:ext uri="{28A0092B-C50C-407E-A947-70E740481C1C}">
                <a14:useLocalDpi xmlns:a14="http://schemas.microsoft.com/office/drawing/2010/main" val="0"/>
              </a:ext>
            </a:extLst>
          </a:blip>
          <a:srcRect t="20067" b="49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D7EEA5-9B78-4761-A88C-E3BA415B6904}"/>
              </a:ext>
            </a:extLst>
          </p:cNvPr>
          <p:cNvSpPr>
            <a:spLocks noGrp="1"/>
          </p:cNvSpPr>
          <p:nvPr>
            <p:ph type="title"/>
          </p:nvPr>
        </p:nvSpPr>
        <p:spPr>
          <a:xfrm>
            <a:off x="838200" y="365125"/>
            <a:ext cx="10515600" cy="1325563"/>
          </a:xfrm>
        </p:spPr>
        <p:txBody>
          <a:bodyPr>
            <a:normAutofit/>
          </a:bodyPr>
          <a:lstStyle/>
          <a:p>
            <a:pPr algn="ctr"/>
            <a:r>
              <a:rPr lang="en-IN" sz="6600" dirty="0">
                <a:ln w="22225">
                  <a:solidFill>
                    <a:schemeClr val="tx1"/>
                  </a:solidFill>
                  <a:miter lim="800000"/>
                </a:ln>
                <a:noFill/>
              </a:rPr>
              <a:t>IC in Electronics</a:t>
            </a:r>
            <a:endParaRPr lang="en-US" sz="6600" dirty="0">
              <a:ln w="22225">
                <a:solidFill>
                  <a:schemeClr val="tx1"/>
                </a:solidFill>
                <a:miter lim="800000"/>
              </a:ln>
              <a:noFill/>
            </a:endParaRPr>
          </a:p>
        </p:txBody>
      </p:sp>
      <p:sp>
        <p:nvSpPr>
          <p:cNvPr id="3" name="Content Placeholder 2">
            <a:extLst>
              <a:ext uri="{FF2B5EF4-FFF2-40B4-BE49-F238E27FC236}">
                <a16:creationId xmlns:a16="http://schemas.microsoft.com/office/drawing/2014/main" id="{A732EE81-1B7D-4ECB-AC37-37EF9F7ABB6C}"/>
              </a:ext>
            </a:extLst>
          </p:cNvPr>
          <p:cNvSpPr>
            <a:spLocks noGrp="1"/>
          </p:cNvSpPr>
          <p:nvPr>
            <p:ph idx="1"/>
          </p:nvPr>
        </p:nvSpPr>
        <p:spPr>
          <a:xfrm>
            <a:off x="1014046" y="1985465"/>
            <a:ext cx="10515600" cy="4351338"/>
          </a:xfrm>
        </p:spPr>
        <p:txBody>
          <a:bodyPr>
            <a:normAutofit/>
          </a:bodyPr>
          <a:lstStyle/>
          <a:p>
            <a:pPr marL="0" indent="0">
              <a:buNone/>
            </a:pPr>
            <a:r>
              <a:rPr lang="en-US" sz="4000" dirty="0">
                <a:solidFill>
                  <a:srgbClr val="FFFFFF"/>
                </a:solidFill>
              </a:rPr>
              <a:t>Integral and differential calculus are crucial for calculating voltage or current through a capacitor. Integral calculus is also a main consideration in calculating the exact length of a power cable necessary for connecting substations that are miles apart from each other.</a:t>
            </a:r>
          </a:p>
        </p:txBody>
      </p:sp>
    </p:spTree>
    <p:extLst>
      <p:ext uri="{BB962C8B-B14F-4D97-AF65-F5344CB8AC3E}">
        <p14:creationId xmlns:p14="http://schemas.microsoft.com/office/powerpoint/2010/main" val="393094764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0EB65-9EB9-4BE5-AF7A-7D1A9B8C27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Examples</a:t>
            </a:r>
          </a:p>
        </p:txBody>
      </p:sp>
      <p:pic>
        <p:nvPicPr>
          <p:cNvPr id="5" name="Content Placeholder 4">
            <a:extLst>
              <a:ext uri="{FF2B5EF4-FFF2-40B4-BE49-F238E27FC236}">
                <a16:creationId xmlns:a16="http://schemas.microsoft.com/office/drawing/2014/main" id="{FE2D5D0C-0933-4687-8344-1070AB986594}"/>
              </a:ext>
            </a:extLst>
          </p:cNvPr>
          <p:cNvPicPr>
            <a:picLocks noGrp="1" noChangeAspect="1"/>
          </p:cNvPicPr>
          <p:nvPr>
            <p:ph idx="1"/>
          </p:nvPr>
        </p:nvPicPr>
        <p:blipFill>
          <a:blip r:embed="rId2"/>
          <a:stretch>
            <a:fillRect/>
          </a:stretch>
        </p:blipFill>
        <p:spPr>
          <a:xfrm>
            <a:off x="1518708" y="1675227"/>
            <a:ext cx="9154583" cy="4394199"/>
          </a:xfrm>
          <a:prstGeom prst="rect">
            <a:avLst/>
          </a:prstGeom>
        </p:spPr>
      </p:pic>
    </p:spTree>
    <p:extLst>
      <p:ext uri="{BB962C8B-B14F-4D97-AF65-F5344CB8AC3E}">
        <p14:creationId xmlns:p14="http://schemas.microsoft.com/office/powerpoint/2010/main" val="1416264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4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blue and black circuit board">
            <a:extLst>
              <a:ext uri="{FF2B5EF4-FFF2-40B4-BE49-F238E27FC236}">
                <a16:creationId xmlns:a16="http://schemas.microsoft.com/office/drawing/2014/main" id="{935E99A8-9CF9-493B-8428-A3C0113F9B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24" r="23298" b="4568"/>
          <a:stretch/>
        </p:blipFill>
        <p:spPr bwMode="auto">
          <a:xfrm>
            <a:off x="3523488" y="-74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57" name="Rectangle 14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9D76F2-50DD-4FB9-A077-29963565339F}"/>
              </a:ext>
            </a:extLst>
          </p:cNvPr>
          <p:cNvSpPr>
            <a:spLocks noGrp="1"/>
          </p:cNvSpPr>
          <p:nvPr>
            <p:ph type="title"/>
          </p:nvPr>
        </p:nvSpPr>
        <p:spPr>
          <a:xfrm>
            <a:off x="477980" y="1122363"/>
            <a:ext cx="4712855" cy="3204134"/>
          </a:xfrm>
        </p:spPr>
        <p:txBody>
          <a:bodyPr vert="horz" lIns="91440" tIns="45720" rIns="91440" bIns="45720" rtlCol="0" anchor="b">
            <a:normAutofit/>
          </a:bodyPr>
          <a:lstStyle/>
          <a:p>
            <a:r>
              <a:rPr lang="en-US" sz="4800" dirty="0">
                <a:solidFill>
                  <a:schemeClr val="accent5">
                    <a:lumMod val="60000"/>
                    <a:lumOff val="40000"/>
                  </a:schemeClr>
                </a:solidFill>
              </a:rPr>
              <a:t>Introduction and Basic Symbols</a:t>
            </a:r>
          </a:p>
        </p:txBody>
      </p:sp>
      <p:sp>
        <p:nvSpPr>
          <p:cNvPr id="3" name="Content Placeholder 2">
            <a:extLst>
              <a:ext uri="{FF2B5EF4-FFF2-40B4-BE49-F238E27FC236}">
                <a16:creationId xmlns:a16="http://schemas.microsoft.com/office/drawing/2014/main" id="{59319846-571B-4C87-8A38-D141E705D8FB}"/>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dirty="0"/>
              <a:t>71. Pranav </a:t>
            </a:r>
            <a:r>
              <a:rPr lang="en-US" sz="2000" dirty="0" err="1"/>
              <a:t>Walvekar</a:t>
            </a:r>
            <a:endParaRPr lang="en-US" sz="2000" dirty="0"/>
          </a:p>
        </p:txBody>
      </p:sp>
      <p:sp>
        <p:nvSpPr>
          <p:cNvPr id="10258" name="Rectangle 1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59" name="Rectangle 1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09801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D6EEA4-51EF-4796-BE5B-F3EB11F23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selective focus silhouette photography of man playing red-lighted DJ terminal">
            <a:extLst>
              <a:ext uri="{FF2B5EF4-FFF2-40B4-BE49-F238E27FC236}">
                <a16:creationId xmlns:a16="http://schemas.microsoft.com/office/drawing/2014/main" id="{251AF46B-57D3-4130-A250-5FCD2B338773}"/>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t="15730"/>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FAB332-2643-4A20-9171-CA52955DF86A}"/>
              </a:ext>
            </a:extLst>
          </p:cNvPr>
          <p:cNvSpPr>
            <a:spLocks noGrp="1"/>
          </p:cNvSpPr>
          <p:nvPr>
            <p:ph type="title"/>
          </p:nvPr>
        </p:nvSpPr>
        <p:spPr>
          <a:xfrm>
            <a:off x="521676" y="173541"/>
            <a:ext cx="10284069" cy="2108706"/>
          </a:xfrm>
        </p:spPr>
        <p:txBody>
          <a:bodyPr>
            <a:noAutofit/>
          </a:bodyPr>
          <a:lstStyle/>
          <a:p>
            <a:r>
              <a:rPr lang="en-IN" sz="4800" dirty="0">
                <a:solidFill>
                  <a:schemeClr val="accent2">
                    <a:lumMod val="60000"/>
                    <a:lumOff val="40000"/>
                  </a:schemeClr>
                </a:solidFill>
              </a:rPr>
              <a:t>Yep, Calculus is even used in </a:t>
            </a:r>
            <a:r>
              <a:rPr lang="en-IN" sz="4800" dirty="0">
                <a:solidFill>
                  <a:schemeClr val="accent6">
                    <a:lumMod val="60000"/>
                    <a:lumOff val="40000"/>
                  </a:schemeClr>
                </a:solidFill>
              </a:rPr>
              <a:t>Music</a:t>
            </a:r>
            <a:endParaRPr lang="en-US" sz="4800" dirty="0">
              <a:solidFill>
                <a:schemeClr val="accent6">
                  <a:lumMod val="60000"/>
                  <a:lumOff val="40000"/>
                </a:schemeClr>
              </a:solidFill>
            </a:endParaRPr>
          </a:p>
        </p:txBody>
      </p:sp>
      <p:sp>
        <p:nvSpPr>
          <p:cNvPr id="3" name="Content Placeholder 2">
            <a:extLst>
              <a:ext uri="{FF2B5EF4-FFF2-40B4-BE49-F238E27FC236}">
                <a16:creationId xmlns:a16="http://schemas.microsoft.com/office/drawing/2014/main" id="{41AC9ED4-B524-44F8-BDDC-BD714F627B30}"/>
              </a:ext>
            </a:extLst>
          </p:cNvPr>
          <p:cNvSpPr>
            <a:spLocks noGrp="1"/>
          </p:cNvSpPr>
          <p:nvPr>
            <p:ph idx="1"/>
          </p:nvPr>
        </p:nvSpPr>
        <p:spPr>
          <a:xfrm>
            <a:off x="521676" y="4575754"/>
            <a:ext cx="10444818" cy="3381594"/>
          </a:xfrm>
        </p:spPr>
        <p:txBody>
          <a:bodyPr>
            <a:normAutofit/>
          </a:bodyPr>
          <a:lstStyle/>
          <a:p>
            <a:pPr marL="0" indent="0">
              <a:buNone/>
            </a:pPr>
            <a:r>
              <a:rPr lang="en-IN" sz="3200" dirty="0">
                <a:solidFill>
                  <a:srgbClr val="FFFFFF"/>
                </a:solidFill>
              </a:rPr>
              <a:t>We often wonder while staring at equations in class, and listening to music whether or not any of it is useful in daily life. Turns out, it is. </a:t>
            </a:r>
            <a:endParaRPr lang="en-US" sz="3200" dirty="0">
              <a:solidFill>
                <a:srgbClr val="FFFFFF"/>
              </a:solidFill>
            </a:endParaRPr>
          </a:p>
        </p:txBody>
      </p:sp>
    </p:spTree>
    <p:extLst>
      <p:ext uri="{BB962C8B-B14F-4D97-AF65-F5344CB8AC3E}">
        <p14:creationId xmlns:p14="http://schemas.microsoft.com/office/powerpoint/2010/main" val="187679074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D6EEA4-51EF-4796-BE5B-F3EB11F23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round black vinyl disc on vinyl player">
            <a:extLst>
              <a:ext uri="{FF2B5EF4-FFF2-40B4-BE49-F238E27FC236}">
                <a16:creationId xmlns:a16="http://schemas.microsoft.com/office/drawing/2014/main" id="{EDFF5B0E-DD33-4C5F-8232-83610F6E23E3}"/>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t="25000"/>
          <a:stretch/>
        </p:blipFill>
        <p:spPr bwMode="auto">
          <a:xfrm>
            <a:off x="20" y="0"/>
            <a:ext cx="1219198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CAED1B-7B2C-4E60-A38E-29B5ADEF348D}"/>
              </a:ext>
            </a:extLst>
          </p:cNvPr>
          <p:cNvSpPr>
            <a:spLocks noGrp="1"/>
          </p:cNvSpPr>
          <p:nvPr>
            <p:ph type="title"/>
          </p:nvPr>
        </p:nvSpPr>
        <p:spPr>
          <a:xfrm>
            <a:off x="785454" y="533807"/>
            <a:ext cx="6696445" cy="1325563"/>
          </a:xfrm>
        </p:spPr>
        <p:txBody>
          <a:bodyPr>
            <a:normAutofit fontScale="90000"/>
          </a:bodyPr>
          <a:lstStyle/>
          <a:p>
            <a:r>
              <a:rPr lang="en-US" sz="10700" dirty="0">
                <a:solidFill>
                  <a:schemeClr val="accent4">
                    <a:lumMod val="40000"/>
                    <a:lumOff val="60000"/>
                  </a:schemeClr>
                </a:solidFill>
                <a:latin typeface="Chomsky" panose="02000503000000000000" pitchFamily="50" charset="0"/>
              </a:rPr>
              <a:t>Harmonics</a:t>
            </a:r>
            <a:endParaRPr lang="en-US" sz="7200" dirty="0">
              <a:solidFill>
                <a:schemeClr val="accent4">
                  <a:lumMod val="40000"/>
                  <a:lumOff val="60000"/>
                </a:schemeClr>
              </a:solidFill>
              <a:latin typeface="Chomsky" panose="02000503000000000000" pitchFamily="50" charset="0"/>
            </a:endParaRPr>
          </a:p>
        </p:txBody>
      </p:sp>
      <p:sp>
        <p:nvSpPr>
          <p:cNvPr id="3" name="Content Placeholder 2">
            <a:extLst>
              <a:ext uri="{FF2B5EF4-FFF2-40B4-BE49-F238E27FC236}">
                <a16:creationId xmlns:a16="http://schemas.microsoft.com/office/drawing/2014/main" id="{0B098857-7401-4DF4-A856-0D0069980B7A}"/>
              </a:ext>
            </a:extLst>
          </p:cNvPr>
          <p:cNvSpPr>
            <a:spLocks noGrp="1"/>
          </p:cNvSpPr>
          <p:nvPr>
            <p:ph idx="1"/>
          </p:nvPr>
        </p:nvSpPr>
        <p:spPr>
          <a:xfrm>
            <a:off x="881806" y="2393176"/>
            <a:ext cx="5800348" cy="4174677"/>
          </a:xfrm>
        </p:spPr>
        <p:txBody>
          <a:bodyPr>
            <a:normAutofit/>
          </a:bodyPr>
          <a:lstStyle/>
          <a:p>
            <a:pPr marL="0" indent="0" fontAlgn="base">
              <a:buNone/>
            </a:pPr>
            <a:r>
              <a:rPr lang="en-US" sz="3200" dirty="0">
                <a:solidFill>
                  <a:srgbClr val="FFFFFF"/>
                </a:solidFill>
              </a:rPr>
              <a:t>An oscillation created by a damped harmonic is not infinite, as friction and air resistance will dissipate the energy. Calculus is used to anticipate these motions to make the proper adjustments and provide the best musical experience to the listeners.</a:t>
            </a:r>
          </a:p>
          <a:p>
            <a:endParaRPr lang="en-US" sz="3200" dirty="0">
              <a:solidFill>
                <a:srgbClr val="FFFFFF"/>
              </a:solidFill>
            </a:endParaRPr>
          </a:p>
        </p:txBody>
      </p:sp>
    </p:spTree>
    <p:extLst>
      <p:ext uri="{BB962C8B-B14F-4D97-AF65-F5344CB8AC3E}">
        <p14:creationId xmlns:p14="http://schemas.microsoft.com/office/powerpoint/2010/main" val="45623663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D6EEA4-51EF-4796-BE5B-F3EB11F23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turned on electronic keyboard">
            <a:extLst>
              <a:ext uri="{FF2B5EF4-FFF2-40B4-BE49-F238E27FC236}">
                <a16:creationId xmlns:a16="http://schemas.microsoft.com/office/drawing/2014/main" id="{F66E5A07-84BB-4C79-A0C5-E518841A7824}"/>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t="32903" b="29550"/>
          <a:stretch/>
        </p:blipFill>
        <p:spPr bwMode="auto">
          <a:xfrm>
            <a:off x="20" y="-1"/>
            <a:ext cx="1219198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2FBED8-9B8D-4615-9B67-2FFD7B517E86}"/>
              </a:ext>
            </a:extLst>
          </p:cNvPr>
          <p:cNvSpPr>
            <a:spLocks noGrp="1"/>
          </p:cNvSpPr>
          <p:nvPr>
            <p:ph type="title"/>
          </p:nvPr>
        </p:nvSpPr>
        <p:spPr>
          <a:xfrm>
            <a:off x="838207" y="469737"/>
            <a:ext cx="6696445" cy="1325563"/>
          </a:xfrm>
        </p:spPr>
        <p:txBody>
          <a:bodyPr>
            <a:normAutofit/>
          </a:bodyPr>
          <a:lstStyle/>
          <a:p>
            <a:r>
              <a:rPr lang="en-IN" sz="4000" dirty="0">
                <a:solidFill>
                  <a:srgbClr val="FFFFFF"/>
                </a:solidFill>
              </a:rPr>
              <a:t>Acoustics</a:t>
            </a:r>
            <a:endParaRPr lang="en-US" sz="4000" dirty="0">
              <a:solidFill>
                <a:srgbClr val="FFFFFF"/>
              </a:solidFill>
            </a:endParaRPr>
          </a:p>
        </p:txBody>
      </p:sp>
      <p:sp>
        <p:nvSpPr>
          <p:cNvPr id="3" name="Content Placeholder 2">
            <a:extLst>
              <a:ext uri="{FF2B5EF4-FFF2-40B4-BE49-F238E27FC236}">
                <a16:creationId xmlns:a16="http://schemas.microsoft.com/office/drawing/2014/main" id="{4FBE96DA-7178-449D-936F-60972765D024}"/>
              </a:ext>
            </a:extLst>
          </p:cNvPr>
          <p:cNvSpPr>
            <a:spLocks noGrp="1"/>
          </p:cNvSpPr>
          <p:nvPr>
            <p:ph idx="1"/>
          </p:nvPr>
        </p:nvSpPr>
        <p:spPr>
          <a:xfrm>
            <a:off x="930563" y="2066600"/>
            <a:ext cx="9848273" cy="3733836"/>
          </a:xfrm>
        </p:spPr>
        <p:txBody>
          <a:bodyPr>
            <a:normAutofit/>
          </a:bodyPr>
          <a:lstStyle/>
          <a:p>
            <a:pPr marL="0" indent="0">
              <a:buNone/>
            </a:pPr>
            <a:r>
              <a:rPr lang="en-US" dirty="0">
                <a:solidFill>
                  <a:srgbClr val="FFFFFF"/>
                </a:solidFill>
              </a:rPr>
              <a:t>Resonance and forced oscillation can be computed using calculus. Air resistance varies at different frequencies and resonates throughout an enclosed space whenever a musical instrument is played. Through calculus, we can make improvements on acoustics and improve the listener’s experience. </a:t>
            </a:r>
          </a:p>
        </p:txBody>
      </p:sp>
    </p:spTree>
    <p:extLst>
      <p:ext uri="{BB962C8B-B14F-4D97-AF65-F5344CB8AC3E}">
        <p14:creationId xmlns:p14="http://schemas.microsoft.com/office/powerpoint/2010/main" val="71868259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man using welding machine">
            <a:extLst>
              <a:ext uri="{FF2B5EF4-FFF2-40B4-BE49-F238E27FC236}">
                <a16:creationId xmlns:a16="http://schemas.microsoft.com/office/drawing/2014/main" id="{943967D9-D828-45CD-99DA-A3885D18E12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187" t="9091" r="2311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58A74F-7D3C-41BA-96C1-26706479A76E}"/>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sz="4800" dirty="0">
                <a:latin typeface="Graduate" panose="02000503000000020004" pitchFamily="2" charset="0"/>
              </a:rPr>
              <a:t>Application of Calculus in Daily Life and Other Fields</a:t>
            </a:r>
          </a:p>
        </p:txBody>
      </p:sp>
      <p:sp>
        <p:nvSpPr>
          <p:cNvPr id="3" name="Content Placeholder 2">
            <a:extLst>
              <a:ext uri="{FF2B5EF4-FFF2-40B4-BE49-F238E27FC236}">
                <a16:creationId xmlns:a16="http://schemas.microsoft.com/office/drawing/2014/main" id="{DDB93E6E-E1AA-4EBD-BC3D-EAB76DE54D36}"/>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a:t>21. Vedant Shirode</a:t>
            </a:r>
          </a:p>
        </p:txBody>
      </p:sp>
      <p:sp>
        <p:nvSpPr>
          <p:cNvPr id="23"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50239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construction frame">
            <a:extLst>
              <a:ext uri="{FF2B5EF4-FFF2-40B4-BE49-F238E27FC236}">
                <a16:creationId xmlns:a16="http://schemas.microsoft.com/office/drawing/2014/main" id="{BF5A68FF-84AA-42A0-BDD9-BB7B6370D7A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1007" b="472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BD2955-FA0F-4CB3-8B61-6F671D4B52EC}"/>
              </a:ext>
            </a:extLst>
          </p:cNvPr>
          <p:cNvSpPr>
            <a:spLocks noGrp="1"/>
          </p:cNvSpPr>
          <p:nvPr>
            <p:ph type="title"/>
          </p:nvPr>
        </p:nvSpPr>
        <p:spPr>
          <a:xfrm>
            <a:off x="841249" y="941832"/>
            <a:ext cx="10506456" cy="2057400"/>
          </a:xfrm>
        </p:spPr>
        <p:txBody>
          <a:bodyPr anchor="b">
            <a:normAutofit/>
          </a:bodyPr>
          <a:lstStyle/>
          <a:p>
            <a:r>
              <a:rPr lang="en-IN" sz="5000"/>
              <a:t>Civil Engineering</a:t>
            </a:r>
            <a:endParaRPr lang="en-US" sz="5000"/>
          </a:p>
        </p:txBody>
      </p:sp>
      <p:sp>
        <p:nvSpPr>
          <p:cNvPr id="21510"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A54B84-381F-4BC1-89BE-54CFBA0CB04B}"/>
              </a:ext>
            </a:extLst>
          </p:cNvPr>
          <p:cNvSpPr>
            <a:spLocks noGrp="1"/>
          </p:cNvSpPr>
          <p:nvPr>
            <p:ph idx="1"/>
          </p:nvPr>
        </p:nvSpPr>
        <p:spPr>
          <a:xfrm>
            <a:off x="841248" y="3502152"/>
            <a:ext cx="10506456" cy="2670048"/>
          </a:xfrm>
        </p:spPr>
        <p:txBody>
          <a:bodyPr>
            <a:normAutofit/>
          </a:bodyPr>
          <a:lstStyle/>
          <a:p>
            <a:pPr marL="0" indent="0">
              <a:buNone/>
            </a:pPr>
            <a:r>
              <a:rPr lang="en-US" dirty="0"/>
              <a:t>When designing bridges, civil engineers need to consider three structural elements: beams, tension, and compression members. Using calculus, we can determine the amount of force acting on the beam including the weight of pedestrians, weight of vehicles, and the amount of traffic anticipated on that bridge</a:t>
            </a:r>
          </a:p>
        </p:txBody>
      </p:sp>
    </p:spTree>
    <p:extLst>
      <p:ext uri="{BB962C8B-B14F-4D97-AF65-F5344CB8AC3E}">
        <p14:creationId xmlns:p14="http://schemas.microsoft.com/office/powerpoint/2010/main" val="144085253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silver and gold round accessory">
            <a:extLst>
              <a:ext uri="{FF2B5EF4-FFF2-40B4-BE49-F238E27FC236}">
                <a16:creationId xmlns:a16="http://schemas.microsoft.com/office/drawing/2014/main" id="{FACEC77D-411D-479B-8266-7542681E1D0D}"/>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t="25433" b="32379"/>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2A4D58-C982-4324-BA0E-52051AB95F55}"/>
              </a:ext>
            </a:extLst>
          </p:cNvPr>
          <p:cNvSpPr>
            <a:spLocks noGrp="1"/>
          </p:cNvSpPr>
          <p:nvPr>
            <p:ph type="title"/>
          </p:nvPr>
        </p:nvSpPr>
        <p:spPr>
          <a:xfrm>
            <a:off x="841249" y="941832"/>
            <a:ext cx="10506456" cy="2057400"/>
          </a:xfrm>
        </p:spPr>
        <p:txBody>
          <a:bodyPr anchor="b">
            <a:normAutofit/>
          </a:bodyPr>
          <a:lstStyle/>
          <a:p>
            <a:r>
              <a:rPr lang="en-IN" sz="6600" dirty="0"/>
              <a:t>Mechanical Engineering</a:t>
            </a:r>
            <a:endParaRPr lang="en-US" sz="6600" dirty="0"/>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901D5C3-34E5-47D6-A277-5E76088F90AD}"/>
              </a:ext>
            </a:extLst>
          </p:cNvPr>
          <p:cNvSpPr>
            <a:spLocks noGrp="1"/>
          </p:cNvSpPr>
          <p:nvPr>
            <p:ph idx="1"/>
          </p:nvPr>
        </p:nvSpPr>
        <p:spPr>
          <a:xfrm>
            <a:off x="841248" y="3502152"/>
            <a:ext cx="10506456" cy="2670048"/>
          </a:xfrm>
        </p:spPr>
        <p:txBody>
          <a:bodyPr>
            <a:normAutofit/>
          </a:bodyPr>
          <a:lstStyle/>
          <a:p>
            <a:pPr marL="0" indent="0">
              <a:buNone/>
            </a:pPr>
            <a:r>
              <a:rPr lang="en-US" sz="4000" dirty="0"/>
              <a:t>The pump used for filling an overhead tank, gardening tools, cars, motorcycles, robots, and many household appliances are designed using the principles of calculus.   </a:t>
            </a:r>
          </a:p>
        </p:txBody>
      </p:sp>
    </p:spTree>
    <p:extLst>
      <p:ext uri="{BB962C8B-B14F-4D97-AF65-F5344CB8AC3E}">
        <p14:creationId xmlns:p14="http://schemas.microsoft.com/office/powerpoint/2010/main" val="221564659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descr="person holding round clear container">
            <a:extLst>
              <a:ext uri="{FF2B5EF4-FFF2-40B4-BE49-F238E27FC236}">
                <a16:creationId xmlns:a16="http://schemas.microsoft.com/office/drawing/2014/main" id="{D5EB9C77-62E1-451B-AAC8-19462B5B992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6626" b="45827"/>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E49B8B-D970-4CF8-BF71-4B319B14A113}"/>
              </a:ext>
            </a:extLst>
          </p:cNvPr>
          <p:cNvSpPr>
            <a:spLocks noGrp="1"/>
          </p:cNvSpPr>
          <p:nvPr>
            <p:ph type="title"/>
          </p:nvPr>
        </p:nvSpPr>
        <p:spPr>
          <a:xfrm>
            <a:off x="841249" y="941832"/>
            <a:ext cx="10506456" cy="2057400"/>
          </a:xfrm>
        </p:spPr>
        <p:txBody>
          <a:bodyPr anchor="b">
            <a:normAutofit/>
          </a:bodyPr>
          <a:lstStyle/>
          <a:p>
            <a:r>
              <a:rPr lang="en-IN" sz="6600" dirty="0">
                <a:ln w="22225">
                  <a:solidFill>
                    <a:schemeClr val="tx1"/>
                  </a:solidFill>
                  <a:miter lim="800000"/>
                </a:ln>
                <a:noFill/>
              </a:rPr>
              <a:t>Cancer Research</a:t>
            </a:r>
            <a:endParaRPr lang="en-US" sz="6600" dirty="0">
              <a:ln w="22225">
                <a:solidFill>
                  <a:schemeClr val="tx1"/>
                </a:solidFill>
                <a:miter lim="800000"/>
              </a:ln>
              <a:noFill/>
            </a:endParaRPr>
          </a:p>
        </p:txBody>
      </p:sp>
      <p:sp>
        <p:nvSpPr>
          <p:cNvPr id="29705" name="Rectangle 2970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707" name="Rectangle 2970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29C1188-80C2-4EC1-9048-88ED75A95ADE}"/>
              </a:ext>
            </a:extLst>
          </p:cNvPr>
          <p:cNvSpPr>
            <a:spLocks noGrp="1"/>
          </p:cNvSpPr>
          <p:nvPr>
            <p:ph idx="1"/>
          </p:nvPr>
        </p:nvSpPr>
        <p:spPr>
          <a:xfrm>
            <a:off x="841248" y="3502152"/>
            <a:ext cx="10506456" cy="2670048"/>
          </a:xfrm>
        </p:spPr>
        <p:txBody>
          <a:bodyPr>
            <a:normAutofit/>
          </a:bodyPr>
          <a:lstStyle/>
          <a:p>
            <a:pPr marL="0" indent="0" fontAlgn="base">
              <a:buNone/>
            </a:pPr>
            <a:r>
              <a:rPr lang="en-US" sz="4000" dirty="0"/>
              <a:t>Calculus is used to determine the growth or shrinkage and number of cells of a cancerous tumor. Using an exponential function, oncologists analyze the progression or regression of a disease.</a:t>
            </a:r>
          </a:p>
          <a:p>
            <a:endParaRPr lang="en-US" sz="2000" dirty="0"/>
          </a:p>
        </p:txBody>
      </p:sp>
    </p:spTree>
    <p:extLst>
      <p:ext uri="{BB962C8B-B14F-4D97-AF65-F5344CB8AC3E}">
        <p14:creationId xmlns:p14="http://schemas.microsoft.com/office/powerpoint/2010/main" val="214007743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9" name="Rectangle 286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descr="https://images.unsplash.com/photo-1631651367550-a9bc35f6d200?ixlib=rb-1.2.1&amp;ixid=MnwxMjA3fDB8MHxzZWFyY2h8MTF8fGJhY3RlcmlhfGVufDB8fDB8fA%3D%3D&amp;w=1000&amp;q=80">
            <a:extLst>
              <a:ext uri="{FF2B5EF4-FFF2-40B4-BE49-F238E27FC236}">
                <a16:creationId xmlns:a16="http://schemas.microsoft.com/office/drawing/2014/main" id="{C0C4C822-F102-4993-9A79-4ECF3F129C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1" r="12372" b="7680"/>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8681" name="Rectangle 286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11AF5A-5379-4F77-992C-9BEAC6673BBA}"/>
              </a:ext>
            </a:extLst>
          </p:cNvPr>
          <p:cNvSpPr>
            <a:spLocks noGrp="1"/>
          </p:cNvSpPr>
          <p:nvPr>
            <p:ph type="title"/>
          </p:nvPr>
        </p:nvSpPr>
        <p:spPr>
          <a:xfrm>
            <a:off x="371094" y="1161288"/>
            <a:ext cx="3438144" cy="1124712"/>
          </a:xfrm>
        </p:spPr>
        <p:txBody>
          <a:bodyPr anchor="b">
            <a:normAutofit/>
          </a:bodyPr>
          <a:lstStyle/>
          <a:p>
            <a:r>
              <a:rPr lang="en-IN" sz="3600" dirty="0"/>
              <a:t>Bacterial Growth</a:t>
            </a:r>
            <a:endParaRPr lang="en-US" sz="3600" dirty="0"/>
          </a:p>
        </p:txBody>
      </p:sp>
      <p:sp>
        <p:nvSpPr>
          <p:cNvPr id="28683" name="Rectangle 286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685" name="Rectangle 286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C5C8D61-43E7-408F-9B46-9F8B2E8B29E5}"/>
              </a:ext>
            </a:extLst>
          </p:cNvPr>
          <p:cNvSpPr>
            <a:spLocks noGrp="1"/>
          </p:cNvSpPr>
          <p:nvPr>
            <p:ph idx="1"/>
          </p:nvPr>
        </p:nvSpPr>
        <p:spPr>
          <a:xfrm>
            <a:off x="371094" y="2718054"/>
            <a:ext cx="3438906" cy="3207258"/>
          </a:xfrm>
        </p:spPr>
        <p:txBody>
          <a:bodyPr anchor="t">
            <a:normAutofit/>
          </a:bodyPr>
          <a:lstStyle/>
          <a:p>
            <a:pPr marL="0" indent="0">
              <a:buNone/>
            </a:pPr>
            <a:r>
              <a:rPr lang="en-US" sz="2400" dirty="0"/>
              <a:t>Biologists use differential calculus to compute the exact bacterial growth rate in a culture by varying environmental factors such as temperature and food source</a:t>
            </a:r>
            <a:r>
              <a:rPr lang="en-US" sz="1700" dirty="0"/>
              <a:t>.   </a:t>
            </a:r>
          </a:p>
        </p:txBody>
      </p:sp>
    </p:spTree>
    <p:extLst>
      <p:ext uri="{BB962C8B-B14F-4D97-AF65-F5344CB8AC3E}">
        <p14:creationId xmlns:p14="http://schemas.microsoft.com/office/powerpoint/2010/main" val="160552551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61" name="Rectangle 2765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3BA2753-C68F-428C-A779-3B802100653B}"/>
              </a:ext>
            </a:extLst>
          </p:cNvPr>
          <p:cNvSpPr>
            <a:spLocks noGrp="1"/>
          </p:cNvSpPr>
          <p:nvPr>
            <p:ph type="title"/>
          </p:nvPr>
        </p:nvSpPr>
        <p:spPr>
          <a:xfrm>
            <a:off x="838200" y="448721"/>
            <a:ext cx="4707671" cy="1225650"/>
          </a:xfrm>
        </p:spPr>
        <p:txBody>
          <a:bodyPr anchor="b">
            <a:normAutofit/>
          </a:bodyPr>
          <a:lstStyle/>
          <a:p>
            <a:r>
              <a:rPr lang="en-IN" sz="3800" dirty="0">
                <a:solidFill>
                  <a:schemeClr val="bg1"/>
                </a:solidFill>
              </a:rPr>
              <a:t>Heart Transplants</a:t>
            </a:r>
            <a:endParaRPr lang="en-US" sz="3800" dirty="0">
              <a:solidFill>
                <a:schemeClr val="bg1"/>
              </a:solidFill>
            </a:endParaRPr>
          </a:p>
        </p:txBody>
      </p:sp>
      <p:cxnSp>
        <p:nvCxnSpPr>
          <p:cNvPr id="27662" name="Straight Connector 2765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4D70AF-C063-42BF-80A9-928C24213846}"/>
              </a:ext>
            </a:extLst>
          </p:cNvPr>
          <p:cNvSpPr>
            <a:spLocks noGrp="1"/>
          </p:cNvSpPr>
          <p:nvPr>
            <p:ph idx="1"/>
          </p:nvPr>
        </p:nvSpPr>
        <p:spPr>
          <a:xfrm>
            <a:off x="897769" y="1909192"/>
            <a:ext cx="4586513" cy="3647710"/>
          </a:xfrm>
        </p:spPr>
        <p:txBody>
          <a:bodyPr>
            <a:normAutofit/>
          </a:bodyPr>
          <a:lstStyle/>
          <a:p>
            <a:pPr marL="0" indent="0">
              <a:buNone/>
            </a:pPr>
            <a:r>
              <a:rPr lang="en-US" dirty="0">
                <a:solidFill>
                  <a:schemeClr val="bg1"/>
                </a:solidFill>
              </a:rPr>
              <a:t>Cardiologists use differential calculus to understand the blood flow dynamics needed for building an artificial aorta model in order to make sure it is placed correctly during transplant.  </a:t>
            </a:r>
          </a:p>
        </p:txBody>
      </p:sp>
      <p:cxnSp>
        <p:nvCxnSpPr>
          <p:cNvPr id="27663" name="Straight Connector 2765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650" name="Picture 2" descr="red heart clip art">
            <a:extLst>
              <a:ext uri="{FF2B5EF4-FFF2-40B4-BE49-F238E27FC236}">
                <a16:creationId xmlns:a16="http://schemas.microsoft.com/office/drawing/2014/main" id="{CFB6A088-0B42-4EAF-8AC7-3FA638D4E2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07" r="1" b="22217"/>
          <a:stretch/>
        </p:blipFill>
        <p:spPr bwMode="auto">
          <a:xfrm>
            <a:off x="6525453" y="10"/>
            <a:ext cx="566654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769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6626" name="Picture 2" descr="person using laptop computer holding card">
            <a:extLst>
              <a:ext uri="{FF2B5EF4-FFF2-40B4-BE49-F238E27FC236}">
                <a16:creationId xmlns:a16="http://schemas.microsoft.com/office/drawing/2014/main" id="{2EB73493-426A-4610-8BF5-680B66CCA93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t="11414" r="-1" b="4294"/>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6628" name="Freeform: Shape 7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281B76-FB22-4225-9F41-1B82D115F073}"/>
              </a:ext>
            </a:extLst>
          </p:cNvPr>
          <p:cNvSpPr>
            <a:spLocks noGrp="1"/>
          </p:cNvSpPr>
          <p:nvPr>
            <p:ph type="title"/>
          </p:nvPr>
        </p:nvSpPr>
        <p:spPr>
          <a:xfrm>
            <a:off x="618063" y="4054062"/>
            <a:ext cx="9265771" cy="622836"/>
          </a:xfrm>
        </p:spPr>
        <p:txBody>
          <a:bodyPr>
            <a:normAutofit/>
          </a:bodyPr>
          <a:lstStyle/>
          <a:p>
            <a:r>
              <a:rPr lang="en-IN" sz="3600" dirty="0"/>
              <a:t>Credit Card Payments</a:t>
            </a:r>
            <a:endParaRPr lang="en-US" sz="3600" dirty="0"/>
          </a:p>
        </p:txBody>
      </p:sp>
      <p:sp>
        <p:nvSpPr>
          <p:cNvPr id="3" name="Content Placeholder 2">
            <a:extLst>
              <a:ext uri="{FF2B5EF4-FFF2-40B4-BE49-F238E27FC236}">
                <a16:creationId xmlns:a16="http://schemas.microsoft.com/office/drawing/2014/main" id="{C505CFC8-523B-4D31-BCFE-A799EED5F004}"/>
              </a:ext>
            </a:extLst>
          </p:cNvPr>
          <p:cNvSpPr>
            <a:spLocks noGrp="1"/>
          </p:cNvSpPr>
          <p:nvPr>
            <p:ph idx="1"/>
          </p:nvPr>
        </p:nvSpPr>
        <p:spPr>
          <a:xfrm>
            <a:off x="618063" y="4856921"/>
            <a:ext cx="9565028" cy="1249240"/>
          </a:xfrm>
        </p:spPr>
        <p:txBody>
          <a:bodyPr>
            <a:normAutofit/>
          </a:bodyPr>
          <a:lstStyle/>
          <a:p>
            <a:pPr marL="0" indent="0">
              <a:buNone/>
            </a:pPr>
            <a:r>
              <a:rPr lang="en-US" dirty="0"/>
              <a:t>Calculus is used for setting payment structures and the minimum due amount by the credit card company by considering variables such as interest rates and fluctuating balance. </a:t>
            </a:r>
          </a:p>
        </p:txBody>
      </p:sp>
    </p:spTree>
    <p:extLst>
      <p:ext uri="{BB962C8B-B14F-4D97-AF65-F5344CB8AC3E}">
        <p14:creationId xmlns:p14="http://schemas.microsoft.com/office/powerpoint/2010/main" val="341161484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9" name="Freeform: Shape 148">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D507D6C-16FF-4E3E-B818-0593B2300471}"/>
              </a:ext>
            </a:extLst>
          </p:cNvPr>
          <p:cNvSpPr>
            <a:spLocks noGrp="1"/>
          </p:cNvSpPr>
          <p:nvPr>
            <p:ph type="title"/>
          </p:nvPr>
        </p:nvSpPr>
        <p:spPr>
          <a:xfrm>
            <a:off x="765051" y="662400"/>
            <a:ext cx="3384000" cy="1492132"/>
          </a:xfrm>
        </p:spPr>
        <p:txBody>
          <a:bodyPr anchor="t">
            <a:normAutofit fontScale="90000"/>
          </a:bodyPr>
          <a:lstStyle/>
          <a:p>
            <a:r>
              <a:rPr lang="en-IN" sz="3700">
                <a:solidFill>
                  <a:schemeClr val="bg1"/>
                </a:solidFill>
              </a:rPr>
              <a:t>What are Electric Circuits?</a:t>
            </a:r>
            <a:endParaRPr lang="en-US" sz="3700">
              <a:solidFill>
                <a:schemeClr val="bg1"/>
              </a:solidFill>
            </a:endParaRPr>
          </a:p>
        </p:txBody>
      </p:sp>
      <p:sp>
        <p:nvSpPr>
          <p:cNvPr id="3" name="Content Placeholder 2">
            <a:extLst>
              <a:ext uri="{FF2B5EF4-FFF2-40B4-BE49-F238E27FC236}">
                <a16:creationId xmlns:a16="http://schemas.microsoft.com/office/drawing/2014/main" id="{71F0DA01-56C9-4EC4-8618-58849F0F6B9E}"/>
              </a:ext>
            </a:extLst>
          </p:cNvPr>
          <p:cNvSpPr>
            <a:spLocks noGrp="1"/>
          </p:cNvSpPr>
          <p:nvPr>
            <p:ph idx="1"/>
          </p:nvPr>
        </p:nvSpPr>
        <p:spPr>
          <a:xfrm>
            <a:off x="765051" y="2286000"/>
            <a:ext cx="3384000" cy="3844800"/>
          </a:xfrm>
        </p:spPr>
        <p:txBody>
          <a:bodyPr>
            <a:normAutofit/>
          </a:bodyPr>
          <a:lstStyle/>
          <a:p>
            <a:pPr marL="0" indent="0">
              <a:buNone/>
            </a:pPr>
            <a:r>
              <a:rPr lang="en-US" sz="1700">
                <a:solidFill>
                  <a:schemeClr val="bg1">
                    <a:alpha val="60000"/>
                  </a:schemeClr>
                </a:solidFill>
              </a:rPr>
              <a:t>The electric circuits are closed-loop or path which forms a network of electrical components, where electrons are able to flow. This path is made using electrical wires and is powered by a source, like a battery.</a:t>
            </a:r>
          </a:p>
          <a:p>
            <a:pPr marL="0" indent="0">
              <a:buNone/>
            </a:pPr>
            <a:r>
              <a:rPr lang="en-US" sz="1700">
                <a:solidFill>
                  <a:schemeClr val="bg1">
                    <a:alpha val="60000"/>
                  </a:schemeClr>
                </a:solidFill>
              </a:rPr>
              <a:t>The start of the point from where the electrons start flowing is called the source whereas the point where electrons leave the electrical circuit is called the return.</a:t>
            </a:r>
          </a:p>
        </p:txBody>
      </p:sp>
      <p:pic>
        <p:nvPicPr>
          <p:cNvPr id="2050" name="Picture 2" descr="never ending looped pathway for charge carriers">
            <a:extLst>
              <a:ext uri="{FF2B5EF4-FFF2-40B4-BE49-F238E27FC236}">
                <a16:creationId xmlns:a16="http://schemas.microsoft.com/office/drawing/2014/main" id="{384624A9-7D0F-41E4-8704-57B7367108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1053" y="1910418"/>
            <a:ext cx="6014185" cy="30371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Electrify everything: why we need to go big on going electric | Grist">
            <a:extLst>
              <a:ext uri="{FF2B5EF4-FFF2-40B4-BE49-F238E27FC236}">
                <a16:creationId xmlns:a16="http://schemas.microsoft.com/office/drawing/2014/main" id="{8C95531B-7EB5-49D5-BAC8-F8325189AF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Electrify everything: why we need to go big on going electric | Grist">
            <a:extLst>
              <a:ext uri="{FF2B5EF4-FFF2-40B4-BE49-F238E27FC236}">
                <a16:creationId xmlns:a16="http://schemas.microsoft.com/office/drawing/2014/main" id="{085F1AE3-C82E-4AA3-9E40-06562386026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61396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2" descr="brown paper and black pen">
            <a:extLst>
              <a:ext uri="{FF2B5EF4-FFF2-40B4-BE49-F238E27FC236}">
                <a16:creationId xmlns:a16="http://schemas.microsoft.com/office/drawing/2014/main" id="{29B41D7A-4E42-4AA7-9B8B-59D7D48A6EA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0422" b="5308"/>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D05189-4FAA-4A26-A926-839E2FCEDE34}"/>
              </a:ext>
            </a:extLst>
          </p:cNvPr>
          <p:cNvSpPr>
            <a:spLocks noGrp="1"/>
          </p:cNvSpPr>
          <p:nvPr>
            <p:ph type="title"/>
          </p:nvPr>
        </p:nvSpPr>
        <p:spPr>
          <a:xfrm>
            <a:off x="965200" y="622300"/>
            <a:ext cx="10261600" cy="3564869"/>
          </a:xfrm>
        </p:spPr>
        <p:txBody>
          <a:bodyPr vert="horz" lIns="91440" tIns="45720" rIns="91440" bIns="45720" rtlCol="0" anchor="b">
            <a:noAutofit/>
          </a:bodyPr>
          <a:lstStyle/>
          <a:p>
            <a:r>
              <a:rPr lang="en-US" sz="6600" dirty="0">
                <a:ln w="22225">
                  <a:solidFill>
                    <a:schemeClr val="tx1"/>
                  </a:solidFill>
                  <a:miter lim="800000"/>
                </a:ln>
                <a:noFill/>
                <a:latin typeface="Graduate" panose="02000503000000020004" pitchFamily="2" charset="0"/>
              </a:rPr>
              <a:t>History and Evolution of Integral Calculus</a:t>
            </a:r>
          </a:p>
        </p:txBody>
      </p:sp>
      <p:sp>
        <p:nvSpPr>
          <p:cNvPr id="3" name="Content Placeholder 2">
            <a:extLst>
              <a:ext uri="{FF2B5EF4-FFF2-40B4-BE49-F238E27FC236}">
                <a16:creationId xmlns:a16="http://schemas.microsoft.com/office/drawing/2014/main" id="{3897A191-3A80-4E5A-A19A-7AAD064C1D4D}"/>
              </a:ext>
            </a:extLst>
          </p:cNvPr>
          <p:cNvSpPr>
            <a:spLocks noGrp="1"/>
          </p:cNvSpPr>
          <p:nvPr>
            <p:ph idx="1"/>
          </p:nvPr>
        </p:nvSpPr>
        <p:spPr>
          <a:xfrm>
            <a:off x="965200" y="5291302"/>
            <a:ext cx="10261600" cy="1202995"/>
          </a:xfrm>
        </p:spPr>
        <p:txBody>
          <a:bodyPr vert="horz" lIns="91440" tIns="45720" rIns="91440" bIns="45720" rtlCol="0">
            <a:normAutofit/>
          </a:bodyPr>
          <a:lstStyle/>
          <a:p>
            <a:pPr marL="0" indent="0">
              <a:buNone/>
            </a:pPr>
            <a:r>
              <a:rPr lang="en-US" sz="3200" dirty="0">
                <a:latin typeface="+mj-lt"/>
              </a:rPr>
              <a:t>54. Krishnaraj Thadesar</a:t>
            </a:r>
          </a:p>
        </p:txBody>
      </p:sp>
    </p:spTree>
    <p:extLst>
      <p:ext uri="{BB962C8B-B14F-4D97-AF65-F5344CB8AC3E}">
        <p14:creationId xmlns:p14="http://schemas.microsoft.com/office/powerpoint/2010/main" val="25362102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1FA95C-E65E-4C5B-864D-7030B8E1B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71" y="914400"/>
            <a:ext cx="8833457" cy="4968819"/>
          </a:xfrm>
          <a:prstGeom prst="rect">
            <a:avLst/>
          </a:prstGeom>
        </p:spPr>
      </p:pic>
    </p:spTree>
    <p:extLst>
      <p:ext uri="{BB962C8B-B14F-4D97-AF65-F5344CB8AC3E}">
        <p14:creationId xmlns:p14="http://schemas.microsoft.com/office/powerpoint/2010/main" val="1272691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4FB35E3-8D2B-49F4-8C62-5D5C762C5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71" y="914400"/>
            <a:ext cx="8833457" cy="4968819"/>
          </a:xfrm>
          <a:prstGeom prst="rect">
            <a:avLst/>
          </a:prstGeom>
        </p:spPr>
      </p:pic>
    </p:spTree>
    <p:extLst>
      <p:ext uri="{BB962C8B-B14F-4D97-AF65-F5344CB8AC3E}">
        <p14:creationId xmlns:p14="http://schemas.microsoft.com/office/powerpoint/2010/main" val="10188687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B5229DD-AE5E-4529-B684-D28E8C2B5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71" y="914400"/>
            <a:ext cx="8833457" cy="4968819"/>
          </a:xfrm>
          <a:prstGeom prst="rect">
            <a:avLst/>
          </a:prstGeom>
        </p:spPr>
      </p:pic>
    </p:spTree>
    <p:extLst>
      <p:ext uri="{BB962C8B-B14F-4D97-AF65-F5344CB8AC3E}">
        <p14:creationId xmlns:p14="http://schemas.microsoft.com/office/powerpoint/2010/main" val="1209388208"/>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BD2A98-CDC8-4453-B3A0-D6116C21ED23}"/>
              </a:ext>
            </a:extLst>
          </p:cNvPr>
          <p:cNvPicPr>
            <a:picLocks noChangeAspect="1"/>
          </p:cNvPicPr>
          <p:nvPr/>
        </p:nvPicPr>
        <p:blipFill rotWithShape="1">
          <a:blip r:embed="rId2">
            <a:extLst>
              <a:ext uri="{28A0092B-C50C-407E-A947-70E740481C1C}">
                <a14:useLocalDpi xmlns:a14="http://schemas.microsoft.com/office/drawing/2010/main" val="0"/>
              </a:ext>
            </a:extLst>
          </a:blip>
          <a:srcRect t="5877" r="1" b="8709"/>
          <a:stretch/>
        </p:blipFill>
        <p:spPr>
          <a:xfrm rot="21600000">
            <a:off x="990600" y="964182"/>
            <a:ext cx="10134600" cy="4869255"/>
          </a:xfrm>
          <a:prstGeom prst="rect">
            <a:avLst/>
          </a:prstGeom>
        </p:spPr>
      </p:pic>
    </p:spTree>
    <p:extLst>
      <p:ext uri="{BB962C8B-B14F-4D97-AF65-F5344CB8AC3E}">
        <p14:creationId xmlns:p14="http://schemas.microsoft.com/office/powerpoint/2010/main" val="2432260362"/>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87731F9-3350-40B1-A05B-A2FE9A3A4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DF127F1C-B0C6-41AE-9FC9-C3DE3B255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8" name="Freeform 5">
              <a:extLst>
                <a:ext uri="{FF2B5EF4-FFF2-40B4-BE49-F238E27FC236}">
                  <a16:creationId xmlns:a16="http://schemas.microsoft.com/office/drawing/2014/main" id="{7EA628E5-B496-45AC-A999-EF2525CAB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6">
              <a:extLst>
                <a:ext uri="{FF2B5EF4-FFF2-40B4-BE49-F238E27FC236}">
                  <a16:creationId xmlns:a16="http://schemas.microsoft.com/office/drawing/2014/main" id="{4AF34326-283C-4EB0-97BD-A86DCB6D22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7">
              <a:extLst>
                <a:ext uri="{FF2B5EF4-FFF2-40B4-BE49-F238E27FC236}">
                  <a16:creationId xmlns:a16="http://schemas.microsoft.com/office/drawing/2014/main" id="{1F29DC9A-0A36-4AD4-BE35-10F8343616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8">
              <a:extLst>
                <a:ext uri="{FF2B5EF4-FFF2-40B4-BE49-F238E27FC236}">
                  <a16:creationId xmlns:a16="http://schemas.microsoft.com/office/drawing/2014/main" id="{68560C5A-AB9E-4775-B9F5-3EF3CA55E5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9">
              <a:extLst>
                <a:ext uri="{FF2B5EF4-FFF2-40B4-BE49-F238E27FC236}">
                  <a16:creationId xmlns:a16="http://schemas.microsoft.com/office/drawing/2014/main" id="{A8A6290C-7DE6-4995-A44F-A5D6EAB5E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0">
              <a:extLst>
                <a:ext uri="{FF2B5EF4-FFF2-40B4-BE49-F238E27FC236}">
                  <a16:creationId xmlns:a16="http://schemas.microsoft.com/office/drawing/2014/main" id="{D466A845-83E8-47ED-A4B7-D8BBAB696A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1">
              <a:extLst>
                <a:ext uri="{FF2B5EF4-FFF2-40B4-BE49-F238E27FC236}">
                  <a16:creationId xmlns:a16="http://schemas.microsoft.com/office/drawing/2014/main" id="{DADE8072-A022-4880-A902-962402D73A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2">
              <a:extLst>
                <a:ext uri="{FF2B5EF4-FFF2-40B4-BE49-F238E27FC236}">
                  <a16:creationId xmlns:a16="http://schemas.microsoft.com/office/drawing/2014/main" id="{D3F03E3C-A5E2-4005-866D-55BF4C4028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3">
              <a:extLst>
                <a:ext uri="{FF2B5EF4-FFF2-40B4-BE49-F238E27FC236}">
                  <a16:creationId xmlns:a16="http://schemas.microsoft.com/office/drawing/2014/main" id="{8B5479AE-6390-4F4E-9607-A43AC67EC5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4">
              <a:extLst>
                <a:ext uri="{FF2B5EF4-FFF2-40B4-BE49-F238E27FC236}">
                  <a16:creationId xmlns:a16="http://schemas.microsoft.com/office/drawing/2014/main" id="{4F462F2B-BDDC-43F1-855B-CB91DFC022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15">
              <a:extLst>
                <a:ext uri="{FF2B5EF4-FFF2-40B4-BE49-F238E27FC236}">
                  <a16:creationId xmlns:a16="http://schemas.microsoft.com/office/drawing/2014/main" id="{2A1E725F-6277-4775-860E-C45AAEE4F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16">
              <a:extLst>
                <a:ext uri="{FF2B5EF4-FFF2-40B4-BE49-F238E27FC236}">
                  <a16:creationId xmlns:a16="http://schemas.microsoft.com/office/drawing/2014/main" id="{21CDF76F-99E8-4FEB-B9EC-6DB56C17A4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25C71B09-6E4A-45EE-B4F6-DA026B72D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18">
              <a:extLst>
                <a:ext uri="{FF2B5EF4-FFF2-40B4-BE49-F238E27FC236}">
                  <a16:creationId xmlns:a16="http://schemas.microsoft.com/office/drawing/2014/main" id="{6CD8D6BE-730B-4DAB-86AC-0D67B11656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19">
              <a:extLst>
                <a:ext uri="{FF2B5EF4-FFF2-40B4-BE49-F238E27FC236}">
                  <a16:creationId xmlns:a16="http://schemas.microsoft.com/office/drawing/2014/main" id="{9F98E6E4-FE85-465F-BCCA-9662CBED15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0">
              <a:extLst>
                <a:ext uri="{FF2B5EF4-FFF2-40B4-BE49-F238E27FC236}">
                  <a16:creationId xmlns:a16="http://schemas.microsoft.com/office/drawing/2014/main" id="{49102124-08BE-4630-986E-C7F2E564C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1">
              <a:extLst>
                <a:ext uri="{FF2B5EF4-FFF2-40B4-BE49-F238E27FC236}">
                  <a16:creationId xmlns:a16="http://schemas.microsoft.com/office/drawing/2014/main" id="{03658EB0-FAD7-4D95-A353-9D821661B4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22">
              <a:extLst>
                <a:ext uri="{FF2B5EF4-FFF2-40B4-BE49-F238E27FC236}">
                  <a16:creationId xmlns:a16="http://schemas.microsoft.com/office/drawing/2014/main" id="{1F0CA4E2-7BDF-4290-AE59-323FE33932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90FED95E-1C15-45B6-91ED-4C4DF191FF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4">
              <a:extLst>
                <a:ext uri="{FF2B5EF4-FFF2-40B4-BE49-F238E27FC236}">
                  <a16:creationId xmlns:a16="http://schemas.microsoft.com/office/drawing/2014/main" id="{30309FBB-5727-4096-A735-419477EEF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
              <a:extLst>
                <a:ext uri="{FF2B5EF4-FFF2-40B4-BE49-F238E27FC236}">
                  <a16:creationId xmlns:a16="http://schemas.microsoft.com/office/drawing/2014/main" id="{1758442D-6E00-4612-91BE-08A64C964A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BF3F6626-F41B-4653-A77C-87101D924FA9}"/>
              </a:ext>
            </a:extLst>
          </p:cNvPr>
          <p:cNvPicPr>
            <a:picLocks noChangeAspect="1"/>
          </p:cNvPicPr>
          <p:nvPr/>
        </p:nvPicPr>
        <p:blipFill rotWithShape="1">
          <a:blip r:embed="rId2">
            <a:extLst>
              <a:ext uri="{28A0092B-C50C-407E-A947-70E740481C1C}">
                <a14:useLocalDpi xmlns:a14="http://schemas.microsoft.com/office/drawing/2010/main" val="0"/>
              </a:ext>
            </a:extLst>
          </a:blip>
          <a:srcRect r="-2" b="6889"/>
          <a:stretch/>
        </p:blipFill>
        <p:spPr>
          <a:xfrm rot="21600000">
            <a:off x="804120" y="685800"/>
            <a:ext cx="10580159" cy="5541264"/>
          </a:xfrm>
          <a:prstGeom prst="rect">
            <a:avLst/>
          </a:prstGeom>
          <a:ln>
            <a:solidFill>
              <a:schemeClr val="tx1">
                <a:alpha val="20000"/>
              </a:schemeClr>
            </a:solidFill>
          </a:ln>
        </p:spPr>
      </p:pic>
    </p:spTree>
    <p:extLst>
      <p:ext uri="{BB962C8B-B14F-4D97-AF65-F5344CB8AC3E}">
        <p14:creationId xmlns:p14="http://schemas.microsoft.com/office/powerpoint/2010/main" val="190873065"/>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AB1ABBC-531C-4228-981D-911143B7A9FA}"/>
              </a:ext>
            </a:extLst>
          </p:cNvPr>
          <p:cNvPicPr>
            <a:picLocks noChangeAspect="1"/>
          </p:cNvPicPr>
          <p:nvPr/>
        </p:nvPicPr>
        <p:blipFill rotWithShape="1">
          <a:blip r:embed="rId2">
            <a:extLst>
              <a:ext uri="{28A0092B-C50C-407E-A947-70E740481C1C}">
                <a14:useLocalDpi xmlns:a14="http://schemas.microsoft.com/office/drawing/2010/main" val="0"/>
              </a:ext>
            </a:extLst>
          </a:blip>
          <a:srcRect r="1" b="14586"/>
          <a:stretch/>
        </p:blipFill>
        <p:spPr>
          <a:xfrm rot="21600000">
            <a:off x="990600" y="964182"/>
            <a:ext cx="10134600" cy="4869255"/>
          </a:xfrm>
          <a:prstGeom prst="rect">
            <a:avLst/>
          </a:prstGeom>
        </p:spPr>
      </p:pic>
    </p:spTree>
    <p:extLst>
      <p:ext uri="{BB962C8B-B14F-4D97-AF65-F5344CB8AC3E}">
        <p14:creationId xmlns:p14="http://schemas.microsoft.com/office/powerpoint/2010/main" val="2251695160"/>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1D712A2-9B9A-4119-8B1C-06EF2D55F8D5}"/>
              </a:ext>
            </a:extLst>
          </p:cNvPr>
          <p:cNvPicPr>
            <a:picLocks noChangeAspect="1"/>
          </p:cNvPicPr>
          <p:nvPr/>
        </p:nvPicPr>
        <p:blipFill rotWithShape="1">
          <a:blip r:embed="rId2">
            <a:extLst>
              <a:ext uri="{28A0092B-C50C-407E-A947-70E740481C1C}">
                <a14:useLocalDpi xmlns:a14="http://schemas.microsoft.com/office/drawing/2010/main" val="0"/>
              </a:ext>
            </a:extLst>
          </a:blip>
          <a:srcRect t="427" r="-1" b="3906"/>
          <a:stretch/>
        </p:blipFill>
        <p:spPr>
          <a:xfrm>
            <a:off x="1441080" y="914400"/>
            <a:ext cx="9233640" cy="4968819"/>
          </a:xfrm>
          <a:prstGeom prst="rect">
            <a:avLst/>
          </a:prstGeom>
        </p:spPr>
      </p:pic>
    </p:spTree>
    <p:extLst>
      <p:ext uri="{BB962C8B-B14F-4D97-AF65-F5344CB8AC3E}">
        <p14:creationId xmlns:p14="http://schemas.microsoft.com/office/powerpoint/2010/main" val="823177127"/>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1D8753-8BDA-443B-A24A-B2C7BDB90D57}"/>
              </a:ext>
            </a:extLst>
          </p:cNvPr>
          <p:cNvPicPr>
            <a:picLocks noChangeAspect="1"/>
          </p:cNvPicPr>
          <p:nvPr/>
        </p:nvPicPr>
        <p:blipFill rotWithShape="1">
          <a:blip r:embed="rId2">
            <a:extLst>
              <a:ext uri="{28A0092B-C50C-407E-A947-70E740481C1C}">
                <a14:useLocalDpi xmlns:a14="http://schemas.microsoft.com/office/drawing/2010/main" val="0"/>
              </a:ext>
            </a:extLst>
          </a:blip>
          <a:srcRect r="1" b="14586"/>
          <a:stretch/>
        </p:blipFill>
        <p:spPr>
          <a:xfrm rot="21600000">
            <a:off x="990600" y="964182"/>
            <a:ext cx="10134600" cy="4869255"/>
          </a:xfrm>
          <a:prstGeom prst="rect">
            <a:avLst/>
          </a:prstGeom>
        </p:spPr>
      </p:pic>
    </p:spTree>
    <p:extLst>
      <p:ext uri="{BB962C8B-B14F-4D97-AF65-F5344CB8AC3E}">
        <p14:creationId xmlns:p14="http://schemas.microsoft.com/office/powerpoint/2010/main" val="4086027704"/>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A6FF634-2FCD-42CA-A155-2E9A731A0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841" y="1123527"/>
            <a:ext cx="8186312" cy="4604800"/>
          </a:xfrm>
          <a:prstGeom prst="rect">
            <a:avLst/>
          </a:prstGeom>
        </p:spPr>
      </p:pic>
    </p:spTree>
    <p:extLst>
      <p:ext uri="{BB962C8B-B14F-4D97-AF65-F5344CB8AC3E}">
        <p14:creationId xmlns:p14="http://schemas.microsoft.com/office/powerpoint/2010/main" val="43928923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88D97A-93CC-4882-85C3-F13DE68BC8D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chemeClr val="accent6">
                    <a:lumMod val="60000"/>
                    <a:lumOff val="40000"/>
                  </a:schemeClr>
                </a:solidFill>
              </a:rPr>
              <a:t>Basic Symbols</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descr="Electronic symbol - Wikipedia">
            <a:extLst>
              <a:ext uri="{FF2B5EF4-FFF2-40B4-BE49-F238E27FC236}">
                <a16:creationId xmlns:a16="http://schemas.microsoft.com/office/drawing/2014/main" id="{8A7A5F58-FB64-4DF0-BC56-DEA0730B93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652463"/>
            <a:ext cx="5455917" cy="3546346"/>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6" name="Picture 2" descr="Electric Circuit">
            <a:extLst>
              <a:ext uri="{FF2B5EF4-FFF2-40B4-BE49-F238E27FC236}">
                <a16:creationId xmlns:a16="http://schemas.microsoft.com/office/drawing/2014/main" id="{70A25781-2D94-4305-ABD3-3F5225AE18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061657"/>
            <a:ext cx="5455917" cy="2727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562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3" name="Rectangle 19">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3" name="Picture 2">
            <a:extLst>
              <a:ext uri="{FF2B5EF4-FFF2-40B4-BE49-F238E27FC236}">
                <a16:creationId xmlns:a16="http://schemas.microsoft.com/office/drawing/2014/main" id="{83BC3269-1B59-4FAB-8286-05B46F2F60BE}"/>
              </a:ext>
            </a:extLst>
          </p:cNvPr>
          <p:cNvPicPr>
            <a:picLocks noChangeAspect="1"/>
          </p:cNvPicPr>
          <p:nvPr/>
        </p:nvPicPr>
        <p:blipFill rotWithShape="1">
          <a:blip r:embed="rId2">
            <a:extLst>
              <a:ext uri="{28A0092B-C50C-407E-A947-70E740481C1C}">
                <a14:useLocalDpi xmlns:a14="http://schemas.microsoft.com/office/drawing/2010/main" val="0"/>
              </a:ext>
            </a:extLst>
          </a:blip>
          <a:srcRect t="3682" r="1" b="10903"/>
          <a:stretch/>
        </p:blipFill>
        <p:spPr>
          <a:xfrm rot="43080000">
            <a:off x="1137837" y="1003258"/>
            <a:ext cx="9916327" cy="4764396"/>
          </a:xfrm>
          <a:prstGeom prst="rect">
            <a:avLst/>
          </a:prstGeom>
        </p:spPr>
      </p:pic>
    </p:spTree>
    <p:extLst>
      <p:ext uri="{BB962C8B-B14F-4D97-AF65-F5344CB8AC3E}">
        <p14:creationId xmlns:p14="http://schemas.microsoft.com/office/powerpoint/2010/main" val="2365848545"/>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1F5A262-32F9-4C85-84D0-6AB5B017E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268" y="1286934"/>
            <a:ext cx="7299465" cy="4105949"/>
          </a:xfrm>
          <a:prstGeom prst="rect">
            <a:avLst/>
          </a:prstGeom>
        </p:spPr>
      </p:pic>
    </p:spTree>
    <p:extLst>
      <p:ext uri="{BB962C8B-B14F-4D97-AF65-F5344CB8AC3E}">
        <p14:creationId xmlns:p14="http://schemas.microsoft.com/office/powerpoint/2010/main" val="2833581079"/>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5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F699BD3-CC92-4BD4-9129-D7CCF88E4DC4}"/>
              </a:ext>
            </a:extLst>
          </p:cNvPr>
          <p:cNvPicPr>
            <a:picLocks noGrp="1" noChangeAspect="1"/>
          </p:cNvPicPr>
          <p:nvPr>
            <p:ph idx="1"/>
          </p:nvPr>
        </p:nvPicPr>
        <p:blipFill>
          <a:blip r:embed="rId2"/>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3010749263"/>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B4D5F-BE4D-43EB-8FBE-618667EB0E6C}"/>
              </a:ext>
            </a:extLst>
          </p:cNvPr>
          <p:cNvPicPr>
            <a:picLocks noChangeAspect="1"/>
          </p:cNvPicPr>
          <p:nvPr/>
        </p:nvPicPr>
        <p:blipFill rotWithShape="1">
          <a:blip r:embed="rId2">
            <a:extLst>
              <a:ext uri="{28A0092B-C50C-407E-A947-70E740481C1C}">
                <a14:useLocalDpi xmlns:a14="http://schemas.microsoft.com/office/drawing/2010/main" val="0"/>
              </a:ext>
            </a:extLst>
          </a:blip>
          <a:srcRect r="-1" b="4333"/>
          <a:stretch/>
        </p:blipFill>
        <p:spPr>
          <a:xfrm>
            <a:off x="321733" y="321733"/>
            <a:ext cx="11548534" cy="6214534"/>
          </a:xfrm>
          <a:prstGeom prst="rect">
            <a:avLst/>
          </a:prstGeom>
        </p:spPr>
      </p:pic>
    </p:spTree>
    <p:extLst>
      <p:ext uri="{BB962C8B-B14F-4D97-AF65-F5344CB8AC3E}">
        <p14:creationId xmlns:p14="http://schemas.microsoft.com/office/powerpoint/2010/main" val="656356020"/>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14DD74-B646-42D5-950C-754C27490653}"/>
              </a:ext>
            </a:extLst>
          </p:cNvPr>
          <p:cNvPicPr>
            <a:picLocks noChangeAspect="1"/>
          </p:cNvPicPr>
          <p:nvPr/>
        </p:nvPicPr>
        <p:blipFill rotWithShape="1">
          <a:blip r:embed="rId2">
            <a:extLst>
              <a:ext uri="{28A0092B-C50C-407E-A947-70E740481C1C}">
                <a14:useLocalDpi xmlns:a14="http://schemas.microsoft.com/office/drawing/2010/main" val="0"/>
              </a:ext>
            </a:extLst>
          </a:blip>
          <a:srcRect r="1" b="14586"/>
          <a:stretch/>
        </p:blipFill>
        <p:spPr>
          <a:xfrm rot="21600000">
            <a:off x="990600" y="964182"/>
            <a:ext cx="10134600" cy="4869255"/>
          </a:xfrm>
          <a:prstGeom prst="rect">
            <a:avLst/>
          </a:prstGeom>
        </p:spPr>
      </p:pic>
    </p:spTree>
    <p:extLst>
      <p:ext uri="{BB962C8B-B14F-4D97-AF65-F5344CB8AC3E}">
        <p14:creationId xmlns:p14="http://schemas.microsoft.com/office/powerpoint/2010/main" val="1773964307"/>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F1B3D2-6AE4-4A30-89A3-55D58D84DBEF}"/>
              </a:ext>
            </a:extLst>
          </p:cNvPr>
          <p:cNvPicPr>
            <a:picLocks noChangeAspect="1"/>
          </p:cNvPicPr>
          <p:nvPr/>
        </p:nvPicPr>
        <p:blipFill rotWithShape="1">
          <a:blip r:embed="rId2">
            <a:extLst>
              <a:ext uri="{28A0092B-C50C-407E-A947-70E740481C1C}">
                <a14:useLocalDpi xmlns:a14="http://schemas.microsoft.com/office/drawing/2010/main" val="0"/>
              </a:ext>
            </a:extLst>
          </a:blip>
          <a:srcRect l="1694" r="10500"/>
          <a:stretch/>
        </p:blipFill>
        <p:spPr>
          <a:xfrm>
            <a:off x="1817382" y="1123527"/>
            <a:ext cx="8557231" cy="4604800"/>
          </a:xfrm>
          <a:prstGeom prst="rect">
            <a:avLst/>
          </a:prstGeom>
        </p:spPr>
      </p:pic>
    </p:spTree>
    <p:extLst>
      <p:ext uri="{BB962C8B-B14F-4D97-AF65-F5344CB8AC3E}">
        <p14:creationId xmlns:p14="http://schemas.microsoft.com/office/powerpoint/2010/main" val="4153541743"/>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5160F3-5BCC-4CC2-8AA7-D04C8BD27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71" y="914400"/>
            <a:ext cx="8833457" cy="4968819"/>
          </a:xfrm>
          <a:prstGeom prst="rect">
            <a:avLst/>
          </a:prstGeom>
        </p:spPr>
      </p:pic>
    </p:spTree>
    <p:extLst>
      <p:ext uri="{BB962C8B-B14F-4D97-AF65-F5344CB8AC3E}">
        <p14:creationId xmlns:p14="http://schemas.microsoft.com/office/powerpoint/2010/main" val="4086661514"/>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1793BB-CACE-40E5-83FC-3333FEB15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71" y="914400"/>
            <a:ext cx="8833457" cy="4968819"/>
          </a:xfrm>
          <a:prstGeom prst="rect">
            <a:avLst/>
          </a:prstGeom>
        </p:spPr>
      </p:pic>
    </p:spTree>
    <p:extLst>
      <p:ext uri="{BB962C8B-B14F-4D97-AF65-F5344CB8AC3E}">
        <p14:creationId xmlns:p14="http://schemas.microsoft.com/office/powerpoint/2010/main" val="1480229646"/>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80"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black and white computer keyboard">
            <a:extLst>
              <a:ext uri="{FF2B5EF4-FFF2-40B4-BE49-F238E27FC236}">
                <a16:creationId xmlns:a16="http://schemas.microsoft.com/office/drawing/2014/main" id="{91D76D32-59F6-4CE5-A0D9-3DDB7475C20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5991" b="1900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8AA11C-D0C9-43B7-BCDD-F34C3A52D4FF}"/>
              </a:ext>
            </a:extLst>
          </p:cNvPr>
          <p:cNvSpPr>
            <a:spLocks noGrp="1"/>
          </p:cNvSpPr>
          <p:nvPr>
            <p:ph type="title"/>
          </p:nvPr>
        </p:nvSpPr>
        <p:spPr>
          <a:xfrm>
            <a:off x="838199" y="1065862"/>
            <a:ext cx="6052955" cy="4726276"/>
          </a:xfrm>
        </p:spPr>
        <p:txBody>
          <a:bodyPr>
            <a:normAutofit/>
          </a:bodyPr>
          <a:lstStyle/>
          <a:p>
            <a:pPr algn="r"/>
            <a:r>
              <a:rPr lang="en-IN" sz="8000">
                <a:ln w="22225">
                  <a:solidFill>
                    <a:srgbClr val="FFFFFF"/>
                  </a:solidFill>
                </a:ln>
                <a:noFill/>
              </a:rPr>
              <a:t>Group Members</a:t>
            </a:r>
            <a:endParaRPr lang="en-US" sz="8000">
              <a:ln w="22225">
                <a:solidFill>
                  <a:srgbClr val="FFFFFF"/>
                </a:solidFill>
              </a:ln>
              <a:noFill/>
            </a:endParaRPr>
          </a:p>
        </p:txBody>
      </p:sp>
      <p:cxnSp>
        <p:nvCxnSpPr>
          <p:cNvPr id="24581" name="Straight Connector 7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39A01A-352C-46C5-943F-B64CF239545D}"/>
              </a:ext>
            </a:extLst>
          </p:cNvPr>
          <p:cNvSpPr>
            <a:spLocks noGrp="1"/>
          </p:cNvSpPr>
          <p:nvPr>
            <p:ph idx="1"/>
          </p:nvPr>
        </p:nvSpPr>
        <p:spPr>
          <a:xfrm>
            <a:off x="7534640" y="1065862"/>
            <a:ext cx="4502023" cy="4726276"/>
          </a:xfrm>
        </p:spPr>
        <p:txBody>
          <a:bodyPr anchor="ctr">
            <a:normAutofit/>
          </a:bodyPr>
          <a:lstStyle/>
          <a:p>
            <a:pPr marL="0" indent="0">
              <a:buNone/>
            </a:pPr>
            <a:r>
              <a:rPr lang="en-IN" dirty="0">
                <a:solidFill>
                  <a:srgbClr val="FFFFFF"/>
                </a:solidFill>
              </a:rPr>
              <a:t>109054. Krishnaraj Thadesar</a:t>
            </a:r>
          </a:p>
          <a:p>
            <a:pPr marL="0" indent="0">
              <a:buNone/>
            </a:pPr>
            <a:r>
              <a:rPr lang="en-IN" dirty="0">
                <a:solidFill>
                  <a:srgbClr val="FFFFFF"/>
                </a:solidFill>
              </a:rPr>
              <a:t>109051. Balraj </a:t>
            </a:r>
            <a:r>
              <a:rPr lang="en-IN" dirty="0" err="1">
                <a:solidFill>
                  <a:srgbClr val="FFFFFF"/>
                </a:solidFill>
              </a:rPr>
              <a:t>Tavanandi</a:t>
            </a:r>
            <a:endParaRPr lang="en-IN" dirty="0">
              <a:solidFill>
                <a:srgbClr val="FFFFFF"/>
              </a:solidFill>
            </a:endParaRPr>
          </a:p>
          <a:p>
            <a:pPr marL="0" indent="0">
              <a:buNone/>
            </a:pPr>
            <a:r>
              <a:rPr lang="en-IN" dirty="0">
                <a:solidFill>
                  <a:srgbClr val="FFFFFF"/>
                </a:solidFill>
              </a:rPr>
              <a:t>109056. Tirth </a:t>
            </a:r>
            <a:r>
              <a:rPr lang="en-IN" dirty="0" err="1">
                <a:solidFill>
                  <a:srgbClr val="FFFFFF"/>
                </a:solidFill>
              </a:rPr>
              <a:t>Thesiya</a:t>
            </a:r>
            <a:endParaRPr lang="en-IN" dirty="0">
              <a:solidFill>
                <a:srgbClr val="FFFFFF"/>
              </a:solidFill>
            </a:endParaRPr>
          </a:p>
          <a:p>
            <a:pPr marL="0" indent="0">
              <a:buNone/>
            </a:pPr>
            <a:r>
              <a:rPr lang="en-IN" dirty="0">
                <a:solidFill>
                  <a:srgbClr val="FFFFFF"/>
                </a:solidFill>
              </a:rPr>
              <a:t>109052. Arnav </a:t>
            </a:r>
            <a:r>
              <a:rPr lang="en-IN" dirty="0" err="1">
                <a:solidFill>
                  <a:srgbClr val="FFFFFF"/>
                </a:solidFill>
              </a:rPr>
              <a:t>Tavergeri</a:t>
            </a:r>
            <a:endParaRPr lang="en-IN" dirty="0">
              <a:solidFill>
                <a:srgbClr val="FFFFFF"/>
              </a:solidFill>
            </a:endParaRPr>
          </a:p>
          <a:p>
            <a:pPr marL="0" indent="0">
              <a:buNone/>
            </a:pPr>
            <a:r>
              <a:rPr lang="en-IN" dirty="0">
                <a:solidFill>
                  <a:srgbClr val="FFFFFF"/>
                </a:solidFill>
              </a:rPr>
              <a:t>109050. Atharva </a:t>
            </a:r>
            <a:r>
              <a:rPr lang="en-IN" dirty="0" err="1">
                <a:solidFill>
                  <a:srgbClr val="FFFFFF"/>
                </a:solidFill>
              </a:rPr>
              <a:t>Tanawade</a:t>
            </a:r>
            <a:endParaRPr lang="en-IN" dirty="0">
              <a:solidFill>
                <a:srgbClr val="FFFFFF"/>
              </a:solidFill>
            </a:endParaRPr>
          </a:p>
          <a:p>
            <a:pPr marL="0" indent="0">
              <a:buNone/>
            </a:pPr>
            <a:r>
              <a:rPr lang="en-IN" dirty="0">
                <a:solidFill>
                  <a:srgbClr val="FFFFFF"/>
                </a:solidFill>
              </a:rPr>
              <a:t>109071. Pranav </a:t>
            </a:r>
            <a:r>
              <a:rPr lang="en-IN" dirty="0" err="1">
                <a:solidFill>
                  <a:srgbClr val="FFFFFF"/>
                </a:solidFill>
              </a:rPr>
              <a:t>Walvekar</a:t>
            </a:r>
            <a:endParaRPr lang="en-IN" dirty="0">
              <a:solidFill>
                <a:srgbClr val="FFFFFF"/>
              </a:solidFill>
            </a:endParaRPr>
          </a:p>
          <a:p>
            <a:pPr marL="0" indent="0">
              <a:buNone/>
            </a:pPr>
            <a:r>
              <a:rPr lang="en-IN" dirty="0">
                <a:solidFill>
                  <a:srgbClr val="FFFFFF"/>
                </a:solidFill>
              </a:rPr>
              <a:t>109021. </a:t>
            </a:r>
            <a:r>
              <a:rPr lang="en-IN" dirty="0" err="1">
                <a:solidFill>
                  <a:srgbClr val="FFFFFF"/>
                </a:solidFill>
              </a:rPr>
              <a:t>Vedant</a:t>
            </a:r>
            <a:r>
              <a:rPr lang="en-IN" dirty="0">
                <a:solidFill>
                  <a:srgbClr val="FFFFFF"/>
                </a:solidFill>
              </a:rPr>
              <a:t> </a:t>
            </a:r>
            <a:r>
              <a:rPr lang="en-IN" dirty="0" err="1">
                <a:solidFill>
                  <a:srgbClr val="FFFFFF"/>
                </a:solidFill>
              </a:rPr>
              <a:t>Shirode</a:t>
            </a:r>
            <a:endParaRPr lang="en-IN" dirty="0">
              <a:solidFill>
                <a:srgbClr val="FFFFFF"/>
              </a:solidFill>
            </a:endParaRPr>
          </a:p>
          <a:p>
            <a:pPr marL="0" indent="0">
              <a:buNone/>
            </a:pPr>
            <a:r>
              <a:rPr lang="en-IN" dirty="0">
                <a:solidFill>
                  <a:srgbClr val="FFFFFF"/>
                </a:solidFill>
              </a:rPr>
              <a:t>109060. Ashutosh </a:t>
            </a:r>
            <a:r>
              <a:rPr lang="en-IN" dirty="0" err="1">
                <a:solidFill>
                  <a:srgbClr val="FFFFFF"/>
                </a:solidFill>
              </a:rPr>
              <a:t>Ukande</a:t>
            </a:r>
            <a:endParaRPr lang="en-US" dirty="0">
              <a:solidFill>
                <a:srgbClr val="FFFFFF"/>
              </a:solidFill>
            </a:endParaRPr>
          </a:p>
        </p:txBody>
      </p:sp>
    </p:spTree>
    <p:extLst>
      <p:ext uri="{BB962C8B-B14F-4D97-AF65-F5344CB8AC3E}">
        <p14:creationId xmlns:p14="http://schemas.microsoft.com/office/powerpoint/2010/main" val="1350134499"/>
      </p:ext>
    </p:extLst>
  </p:cSld>
  <p:clrMapOvr>
    <a:overrideClrMapping bg1="dk1" tx1="lt1" bg2="dk2" tx2="lt2" accent1="accent1" accent2="accent2" accent3="accent3" accent4="accent4" accent5="accent5" accent6="accent6" hlink="hlink" folHlink="folHlink"/>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A1DE25-868B-4F58-A0DF-CE9FF8C186BD}"/>
              </a:ext>
            </a:extLst>
          </p:cNvPr>
          <p:cNvSpPr>
            <a:spLocks noGrp="1"/>
          </p:cNvSpPr>
          <p:nvPr>
            <p:ph type="title"/>
          </p:nvPr>
        </p:nvSpPr>
        <p:spPr>
          <a:xfrm>
            <a:off x="1115568" y="548640"/>
            <a:ext cx="10168128" cy="1179576"/>
          </a:xfrm>
        </p:spPr>
        <p:txBody>
          <a:bodyPr>
            <a:normAutofit/>
          </a:bodyPr>
          <a:lstStyle/>
          <a:p>
            <a:r>
              <a:rPr lang="en-IN" sz="4000"/>
              <a:t>Bibliography</a:t>
            </a:r>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DD8EEC9-8DD2-49B1-96D3-8DF12F857A8E}"/>
              </a:ext>
            </a:extLst>
          </p:cNvPr>
          <p:cNvSpPr>
            <a:spLocks noGrp="1"/>
          </p:cNvSpPr>
          <p:nvPr>
            <p:ph idx="1"/>
          </p:nvPr>
        </p:nvSpPr>
        <p:spPr>
          <a:xfrm>
            <a:off x="1115568" y="2481943"/>
            <a:ext cx="10168128" cy="3695020"/>
          </a:xfrm>
        </p:spPr>
        <p:txBody>
          <a:bodyPr>
            <a:normAutofit/>
          </a:bodyPr>
          <a:lstStyle/>
          <a:p>
            <a:r>
              <a:rPr lang="en-US" sz="2200">
                <a:hlinkClick r:id="rId2"/>
              </a:rPr>
              <a:t>https://byjus.com/physics/kirchhoffs-law/#:~:text=Kirchhoff's%20voltage%20law%20states%20that,closed%20network%20and%20equals%20zero</a:t>
            </a:r>
            <a:r>
              <a:rPr lang="en-US" sz="2200"/>
              <a:t>.</a:t>
            </a:r>
          </a:p>
          <a:p>
            <a:r>
              <a:rPr lang="en-US" sz="2200">
                <a:hlinkClick r:id="rId3"/>
              </a:rPr>
              <a:t>https://www.youtube.com/watch?v=6wb60tcilMQ</a:t>
            </a:r>
            <a:r>
              <a:rPr lang="en-US" sz="2200"/>
              <a:t> History of Calculus by Lisa Math</a:t>
            </a:r>
          </a:p>
          <a:p>
            <a:r>
              <a:rPr lang="en-US" sz="2200">
                <a:hlinkClick r:id="rId4"/>
              </a:rPr>
              <a:t>https://www.whitman.edu/mathematics/calculus_online/chapter09.html</a:t>
            </a:r>
            <a:endParaRPr lang="en-US" sz="2200"/>
          </a:p>
          <a:p>
            <a:r>
              <a:rPr lang="en-US" sz="2200">
                <a:hlinkClick r:id="rId5"/>
              </a:rPr>
              <a:t>https://www.quora.com/Why-is-the-application-of-integral-calculus-in-physics</a:t>
            </a:r>
            <a:endParaRPr lang="en-US" sz="2200"/>
          </a:p>
        </p:txBody>
      </p:sp>
    </p:spTree>
    <p:extLst>
      <p:ext uri="{BB962C8B-B14F-4D97-AF65-F5344CB8AC3E}">
        <p14:creationId xmlns:p14="http://schemas.microsoft.com/office/powerpoint/2010/main" val="1617323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74587C-61C4-4857-AE1D-94054959489B}"/>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kern="1200" dirty="0">
                <a:solidFill>
                  <a:schemeClr val="accent2">
                    <a:lumMod val="40000"/>
                    <a:lumOff val="60000"/>
                  </a:schemeClr>
                </a:solidFill>
                <a:latin typeface="+mj-lt"/>
                <a:ea typeface="+mj-ea"/>
                <a:cs typeface="+mj-cs"/>
              </a:rPr>
              <a:t>Basic Formulas</a:t>
            </a:r>
          </a:p>
        </p:txBody>
      </p:sp>
      <p:pic>
        <p:nvPicPr>
          <p:cNvPr id="4" name="Picture 3">
            <a:extLst>
              <a:ext uri="{FF2B5EF4-FFF2-40B4-BE49-F238E27FC236}">
                <a16:creationId xmlns:a16="http://schemas.microsoft.com/office/drawing/2014/main" id="{38D401C6-F9BC-456D-95CF-9ADE9AD073DE}"/>
              </a:ext>
            </a:extLst>
          </p:cNvPr>
          <p:cNvPicPr>
            <a:picLocks noChangeAspect="1"/>
          </p:cNvPicPr>
          <p:nvPr/>
        </p:nvPicPr>
        <p:blipFill>
          <a:blip r:embed="rId2"/>
          <a:stretch>
            <a:fillRect/>
          </a:stretch>
        </p:blipFill>
        <p:spPr>
          <a:xfrm>
            <a:off x="5195454" y="886414"/>
            <a:ext cx="6356465" cy="5085170"/>
          </a:xfrm>
          <a:prstGeom prst="rect">
            <a:avLst/>
          </a:prstGeom>
        </p:spPr>
      </p:pic>
    </p:spTree>
    <p:extLst>
      <p:ext uri="{BB962C8B-B14F-4D97-AF65-F5344CB8AC3E}">
        <p14:creationId xmlns:p14="http://schemas.microsoft.com/office/powerpoint/2010/main" val="2643952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746" name="Picture 2" descr="calm body of water during golden hour">
            <a:extLst>
              <a:ext uri="{FF2B5EF4-FFF2-40B4-BE49-F238E27FC236}">
                <a16:creationId xmlns:a16="http://schemas.microsoft.com/office/drawing/2014/main" id="{F54EDCA5-0FCB-413C-909D-E2A6921CAAD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44057" b="18407"/>
          <a:stretch/>
        </p:blipFill>
        <p:spPr bwMode="auto">
          <a:xfrm>
            <a:off x="-6" y="-4"/>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285968-58C6-43D7-9CE3-A3AD8533CC89}"/>
              </a:ext>
            </a:extLst>
          </p:cNvPr>
          <p:cNvSpPr>
            <a:spLocks noGrp="1"/>
          </p:cNvSpPr>
          <p:nvPr>
            <p:ph type="title"/>
          </p:nvPr>
        </p:nvSpPr>
        <p:spPr>
          <a:xfrm>
            <a:off x="2142903" y="4522156"/>
            <a:ext cx="8293565" cy="1363215"/>
          </a:xfrm>
        </p:spPr>
        <p:txBody>
          <a:bodyPr vert="horz" lIns="91440" tIns="45720" rIns="91440" bIns="45720" rtlCol="0" anchor="t">
            <a:noAutofit/>
          </a:bodyPr>
          <a:lstStyle/>
          <a:p>
            <a:r>
              <a:rPr lang="en-US" sz="11500" kern="1200" dirty="0">
                <a:solidFill>
                  <a:schemeClr val="accent6">
                    <a:lumMod val="40000"/>
                    <a:lumOff val="60000"/>
                  </a:schemeClr>
                </a:solidFill>
                <a:latin typeface="Modern Love Grunge" panose="04070805081005020601" pitchFamily="82" charset="0"/>
              </a:rPr>
              <a:t>Thank You!</a:t>
            </a:r>
          </a:p>
        </p:txBody>
      </p:sp>
      <p:sp>
        <p:nvSpPr>
          <p:cNvPr id="31759" name="Freeform: Shape 31758">
            <a:extLst>
              <a:ext uri="{FF2B5EF4-FFF2-40B4-BE49-F238E27FC236}">
                <a16:creationId xmlns:a16="http://schemas.microsoft.com/office/drawing/2014/main" id="{0C498D70-E3F3-491D-AD66-F47DEC818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561316"/>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748" name="Picture 4" descr="sunlight through trees">
            <a:extLst>
              <a:ext uri="{FF2B5EF4-FFF2-40B4-BE49-F238E27FC236}">
                <a16:creationId xmlns:a16="http://schemas.microsoft.com/office/drawing/2014/main" id="{FB96F54E-3D2A-4924-A82D-8774B30B4A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68" r="-4" b="-4"/>
          <a:stretch/>
        </p:blipFill>
        <p:spPr bwMode="auto">
          <a:xfrm>
            <a:off x="-6" y="725908"/>
            <a:ext cx="1598364" cy="2852928"/>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a:noFill/>
          <a:extLst>
            <a:ext uri="{909E8E84-426E-40DD-AFC4-6F175D3DCCD1}">
              <a14:hiddenFill xmlns:a14="http://schemas.microsoft.com/office/drawing/2010/main">
                <a:solidFill>
                  <a:srgbClr val="FFFFFF"/>
                </a:solidFill>
              </a14:hiddenFill>
            </a:ext>
          </a:extLst>
        </p:spPr>
      </p:pic>
      <p:sp>
        <p:nvSpPr>
          <p:cNvPr id="31761" name="Oval 31760">
            <a:extLst>
              <a:ext uri="{FF2B5EF4-FFF2-40B4-BE49-F238E27FC236}">
                <a16:creationId xmlns:a16="http://schemas.microsoft.com/office/drawing/2014/main" id="{593AFE2C-42B2-4C01-B3C4-EFFC4FA67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830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752" name="Picture 8" descr="selective focus silhouette photography of man playing red-lighted DJ terminal">
            <a:extLst>
              <a:ext uri="{FF2B5EF4-FFF2-40B4-BE49-F238E27FC236}">
                <a16:creationId xmlns:a16="http://schemas.microsoft.com/office/drawing/2014/main" id="{AF2D460D-8E38-43D3-A847-F8D43D7EBF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78" r="23471" b="-1"/>
          <a:stretch/>
        </p:blipFill>
        <p:spPr bwMode="auto">
          <a:xfrm>
            <a:off x="214289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31763" name="Oval 31762">
            <a:extLst>
              <a:ext uri="{FF2B5EF4-FFF2-40B4-BE49-F238E27FC236}">
                <a16:creationId xmlns:a16="http://schemas.microsoft.com/office/drawing/2014/main" id="{59C1EA7D-CC54-4A0A-B26F-2D24CAF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5776"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750" name="Picture 6" descr="macro photography of black circuit board">
            <a:extLst>
              <a:ext uri="{FF2B5EF4-FFF2-40B4-BE49-F238E27FC236}">
                <a16:creationId xmlns:a16="http://schemas.microsoft.com/office/drawing/2014/main" id="{DCD1CB02-AAC8-4D8E-9C2A-0E25BB27D0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87" r="13163" b="-1"/>
          <a:stretch/>
        </p:blipFill>
        <p:spPr bwMode="auto">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31765" name="Oval 31764">
            <a:extLst>
              <a:ext uri="{FF2B5EF4-FFF2-40B4-BE49-F238E27FC236}">
                <a16:creationId xmlns:a16="http://schemas.microsoft.com/office/drawing/2014/main" id="{8791BC3C-724D-4C71-96CA-E85CE9C86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3246"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754" name="Picture 10" descr="black remote control on yellow surface">
            <a:extLst>
              <a:ext uri="{FF2B5EF4-FFF2-40B4-BE49-F238E27FC236}">
                <a16:creationId xmlns:a16="http://schemas.microsoft.com/office/drawing/2014/main" id="{70A199B1-9692-4C0A-B21E-CFD482F9F3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510" r="19739" b="-1"/>
          <a:stretch/>
        </p:blipFill>
        <p:spPr bwMode="auto">
          <a:xfrm>
            <a:off x="8937838"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54988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Electrify everything: why we need to go big on going electric | Grist">
            <a:extLst>
              <a:ext uri="{FF2B5EF4-FFF2-40B4-BE49-F238E27FC236}">
                <a16:creationId xmlns:a16="http://schemas.microsoft.com/office/drawing/2014/main" id="{1027F7C9-05DF-4C0D-92CE-315BCEC4D69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9F6F30-62E3-4B27-8546-1046B89157C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err="1">
                <a:solidFill>
                  <a:schemeClr val="accent2">
                    <a:lumMod val="60000"/>
                    <a:lumOff val="40000"/>
                  </a:schemeClr>
                </a:solidFill>
              </a:rPr>
              <a:t>KirchHoff’s</a:t>
            </a:r>
            <a:r>
              <a:rPr lang="en-US" sz="6600" dirty="0">
                <a:solidFill>
                  <a:schemeClr val="accent2">
                    <a:lumMod val="60000"/>
                    <a:lumOff val="40000"/>
                  </a:schemeClr>
                </a:solidFill>
              </a:rPr>
              <a:t> Current Law</a:t>
            </a:r>
          </a:p>
        </p:txBody>
      </p:sp>
      <p:sp>
        <p:nvSpPr>
          <p:cNvPr id="3" name="Content Placeholder 2">
            <a:extLst>
              <a:ext uri="{FF2B5EF4-FFF2-40B4-BE49-F238E27FC236}">
                <a16:creationId xmlns:a16="http://schemas.microsoft.com/office/drawing/2014/main" id="{007BEF0E-9BA8-4370-A743-07F4AD8BCF84}"/>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2400">
                <a:solidFill>
                  <a:srgbClr val="FFFFFF"/>
                </a:solidFill>
              </a:rPr>
              <a:t>52. Arnav Tavergeri</a:t>
            </a:r>
          </a:p>
        </p:txBody>
      </p:sp>
      <p:sp>
        <p:nvSpPr>
          <p:cNvPr id="7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Kirchhoff's Current Law (KCL) | Kirchhoff's Law">
            <a:extLst>
              <a:ext uri="{FF2B5EF4-FFF2-40B4-BE49-F238E27FC236}">
                <a16:creationId xmlns:a16="http://schemas.microsoft.com/office/drawing/2014/main" id="{0B0D34A0-92FE-4E2B-BEA2-EFBDDDA03A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1932685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36">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1" name="Group 138">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0"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8E34D63-4D6B-9FC6-299B-6A9AE983E291}"/>
              </a:ext>
            </a:extLst>
          </p:cNvPr>
          <p:cNvSpPr>
            <a:spLocks noGrp="1"/>
          </p:cNvSpPr>
          <p:nvPr>
            <p:ph type="title"/>
          </p:nvPr>
        </p:nvSpPr>
        <p:spPr>
          <a:xfrm>
            <a:off x="904877" y="795527"/>
            <a:ext cx="10488547" cy="1190912"/>
          </a:xfrm>
        </p:spPr>
        <p:txBody>
          <a:bodyPr>
            <a:normAutofit/>
          </a:bodyPr>
          <a:lstStyle/>
          <a:p>
            <a:pPr algn="ctr"/>
            <a:r>
              <a:rPr lang="en-US" sz="4000" dirty="0" err="1"/>
              <a:t>KirchHoff’s</a:t>
            </a:r>
            <a:r>
              <a:rPr lang="en-US" sz="4000" dirty="0"/>
              <a:t> Current Law</a:t>
            </a:r>
            <a:endParaRPr lang="en-IN" sz="4000" dirty="0"/>
          </a:p>
        </p:txBody>
      </p:sp>
      <p:sp>
        <p:nvSpPr>
          <p:cNvPr id="162" name="Rectangle 161">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8EE5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Kirchhoff's Current Law">
            <a:extLst>
              <a:ext uri="{FF2B5EF4-FFF2-40B4-BE49-F238E27FC236}">
                <a16:creationId xmlns:a16="http://schemas.microsoft.com/office/drawing/2014/main" id="{BCF4FB21-3EEC-9D38-F534-117761B09F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12" r="10771"/>
          <a:stretch/>
        </p:blipFill>
        <p:spPr bwMode="auto">
          <a:xfrm>
            <a:off x="1103257" y="2416047"/>
            <a:ext cx="4626864" cy="3346704"/>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5B6C354-E12D-8B3F-B4D9-5DFFE91C5AAD}"/>
              </a:ext>
            </a:extLst>
          </p:cNvPr>
          <p:cNvSpPr>
            <a:spLocks noGrp="1"/>
          </p:cNvSpPr>
          <p:nvPr>
            <p:ph idx="1"/>
          </p:nvPr>
        </p:nvSpPr>
        <p:spPr>
          <a:xfrm>
            <a:off x="6380703" y="2228850"/>
            <a:ext cx="5028928" cy="3699669"/>
          </a:xfrm>
        </p:spPr>
        <p:txBody>
          <a:bodyPr anchor="ctr">
            <a:normAutofit lnSpcReduction="10000"/>
          </a:bodyPr>
          <a:lstStyle/>
          <a:p>
            <a:pPr>
              <a:buClr>
                <a:srgbClr val="F8EE58"/>
              </a:buClr>
            </a:pPr>
            <a:r>
              <a:rPr lang="en-US" i="0" dirty="0">
                <a:effectLst/>
              </a:rPr>
              <a:t>According to this law, the total current entering a junction is equal to the charge leaving the node as no charge is lost.</a:t>
            </a:r>
          </a:p>
          <a:p>
            <a:pPr>
              <a:buClr>
                <a:srgbClr val="F8EE58"/>
              </a:buClr>
            </a:pPr>
            <a:r>
              <a:rPr lang="en-IN" dirty="0"/>
              <a:t>The equation for this diagram is </a:t>
            </a:r>
            <a:r>
              <a:rPr lang="nn-NO" i="0" dirty="0">
                <a:effectLst/>
              </a:rPr>
              <a:t>I1 + I2 + I3 – I4 – I5 = 0</a:t>
            </a:r>
          </a:p>
          <a:p>
            <a:pPr>
              <a:buClr>
                <a:srgbClr val="F8EE58"/>
              </a:buClr>
            </a:pPr>
            <a:r>
              <a:rPr lang="en-IN" dirty="0"/>
              <a:t>This law is applicable only when electric charge in circuit is constant.</a:t>
            </a:r>
          </a:p>
        </p:txBody>
      </p:sp>
    </p:spTree>
    <p:extLst>
      <p:ext uri="{BB962C8B-B14F-4D97-AF65-F5344CB8AC3E}">
        <p14:creationId xmlns:p14="http://schemas.microsoft.com/office/powerpoint/2010/main" val="340940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ssorted electric cables">
            <a:extLst>
              <a:ext uri="{FF2B5EF4-FFF2-40B4-BE49-F238E27FC236}">
                <a16:creationId xmlns:a16="http://schemas.microsoft.com/office/drawing/2014/main" id="{0E3A3F71-66B8-49B7-96F9-46BB8C4723F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4245" r="1" b="7096"/>
          <a:stretch/>
        </p:blipFill>
        <p:spPr bwMode="auto">
          <a:xfrm>
            <a:off x="603671" y="-1"/>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88"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Rectangle 10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798B31-D844-4BB1-93C1-2D38F939CD3F}"/>
              </a:ext>
            </a:extLst>
          </p:cNvPr>
          <p:cNvSpPr>
            <a:spLocks noGrp="1"/>
          </p:cNvSpPr>
          <p:nvPr>
            <p:ph idx="1"/>
          </p:nvPr>
        </p:nvSpPr>
        <p:spPr>
          <a:xfrm>
            <a:off x="1076092" y="1186063"/>
            <a:ext cx="4003908" cy="5118565"/>
          </a:xfrm>
        </p:spPr>
        <p:txBody>
          <a:bodyPr anchor="ctr">
            <a:normAutofit/>
          </a:bodyPr>
          <a:lstStyle/>
          <a:p>
            <a:r>
              <a:rPr lang="en-US" sz="2400" dirty="0">
                <a:solidFill>
                  <a:schemeClr val="bg1"/>
                </a:solidFill>
              </a:rPr>
              <a:t>The </a:t>
            </a:r>
            <a:r>
              <a:rPr lang="en-US" sz="2400" dirty="0" err="1">
                <a:solidFill>
                  <a:schemeClr val="bg1"/>
                </a:solidFill>
              </a:rPr>
              <a:t>kirchhoff’s</a:t>
            </a:r>
            <a:r>
              <a:rPr lang="en-US" sz="2400" dirty="0">
                <a:solidFill>
                  <a:schemeClr val="bg1"/>
                </a:solidFill>
              </a:rPr>
              <a:t> circuit law (KCL) is also based upon the property of Conservation of Charge. It relies on the fact that net charge in wires and components is constant.</a:t>
            </a:r>
          </a:p>
          <a:p>
            <a:endParaRPr lang="en-IN" sz="2400" dirty="0">
              <a:solidFill>
                <a:schemeClr val="bg1"/>
              </a:solidFill>
            </a:endParaRPr>
          </a:p>
          <a:p>
            <a:r>
              <a:rPr lang="en-US" sz="2400" dirty="0">
                <a:solidFill>
                  <a:schemeClr val="bg1"/>
                </a:solidFill>
              </a:rPr>
              <a:t>This law has many uses but at it’s most basic, it is used with Ohm’s law to perform Nodal Analysis. </a:t>
            </a:r>
            <a:endParaRPr lang="en-IN"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4245319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quire"/>
        <a:ea typeface=""/>
        <a:cs typeface=""/>
      </a:majorFont>
      <a:minorFont>
        <a:latin typeface="Corbe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1108</Words>
  <Application>Microsoft Office PowerPoint</Application>
  <PresentationFormat>Widescreen</PresentationFormat>
  <Paragraphs>86</Paragraphs>
  <Slides>60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Aquire</vt:lpstr>
      <vt:lpstr>Arial</vt:lpstr>
      <vt:lpstr>Calibri</vt:lpstr>
      <vt:lpstr>Chomsky</vt:lpstr>
      <vt:lpstr>Corbel Light</vt:lpstr>
      <vt:lpstr>Graduate</vt:lpstr>
      <vt:lpstr>Impact</vt:lpstr>
      <vt:lpstr>Modern Love Grunge</vt:lpstr>
      <vt:lpstr>Office Theme</vt:lpstr>
      <vt:lpstr>Integral Calculus in Electrical Circuits</vt:lpstr>
      <vt:lpstr>Contents</vt:lpstr>
      <vt:lpstr>Introduction and Basic Symbols</vt:lpstr>
      <vt:lpstr>What are Electric Circuits?</vt:lpstr>
      <vt:lpstr>Basic Symbols</vt:lpstr>
      <vt:lpstr>Basic Formulas</vt:lpstr>
      <vt:lpstr>KirchHoff’s Current Law</vt:lpstr>
      <vt:lpstr>KirchHoff’s Current Law</vt:lpstr>
      <vt:lpstr>PowerPoint Presentation</vt:lpstr>
      <vt:lpstr>Basic Example Including Kirchhoff's Current Law</vt:lpstr>
      <vt:lpstr>Problem 1 – Finding Current through each Resistor</vt:lpstr>
      <vt:lpstr>Circuit Resistance RAC and RAF</vt:lpstr>
      <vt:lpstr>Circuit Current It and Equivalent KCL Circuit</vt:lpstr>
      <vt:lpstr>Result</vt:lpstr>
      <vt:lpstr>Kirchoff’s Voltage Law</vt:lpstr>
      <vt:lpstr>Statement</vt:lpstr>
      <vt:lpstr>Example with Relation to Calculus</vt:lpstr>
      <vt:lpstr>Problem 2</vt:lpstr>
      <vt:lpstr>PowerPoint Presentation</vt:lpstr>
      <vt:lpstr>PowerPoint Presentation</vt:lpstr>
      <vt:lpstr>PowerPoint Presentation</vt:lpstr>
      <vt:lpstr>PowerPoint Presentation</vt:lpstr>
      <vt:lpstr>Applications of Integral Calculus in Electric Circuits and Music</vt:lpstr>
      <vt:lpstr>1. Protecting Circuits with Resistors</vt:lpstr>
      <vt:lpstr>2. Signaling</vt:lpstr>
      <vt:lpstr>Limiting Resistors</vt:lpstr>
      <vt:lpstr>Wheatstone’s Bridge</vt:lpstr>
      <vt:lpstr>IC in Electronics</vt:lpstr>
      <vt:lpstr>Examples</vt:lpstr>
      <vt:lpstr>Yep, Calculus is even used in Music</vt:lpstr>
      <vt:lpstr>Harmonics</vt:lpstr>
      <vt:lpstr>Acoustics</vt:lpstr>
      <vt:lpstr>Application of Calculus in Daily Life and Other Fields</vt:lpstr>
      <vt:lpstr>Civil Engineering</vt:lpstr>
      <vt:lpstr>Mechanical Engineering</vt:lpstr>
      <vt:lpstr>Cancer Research</vt:lpstr>
      <vt:lpstr>Bacterial Growth</vt:lpstr>
      <vt:lpstr>Heart Transplants</vt:lpstr>
      <vt:lpstr>Credit Card Payments</vt:lpstr>
      <vt:lpstr>History and Evolution of Integral Calculus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Members</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Integral Calculus in Electrical Circuits</dc:title>
  <dc:creator>Krishnaraj Thadesar</dc:creator>
  <cp:lastModifiedBy>Krishnaraj Thadesar</cp:lastModifiedBy>
  <cp:revision>3</cp:revision>
  <dcterms:created xsi:type="dcterms:W3CDTF">2022-06-03T20:46:58Z</dcterms:created>
  <dcterms:modified xsi:type="dcterms:W3CDTF">2022-06-03T21:01:59Z</dcterms:modified>
</cp:coreProperties>
</file>